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295" r:id="rId5"/>
    <p:sldId id="297" r:id="rId6"/>
    <p:sldId id="352" r:id="rId7"/>
    <p:sldId id="353" r:id="rId8"/>
    <p:sldId id="373" r:id="rId9"/>
    <p:sldId id="377" r:id="rId10"/>
    <p:sldId id="330" r:id="rId11"/>
    <p:sldId id="393" r:id="rId12"/>
    <p:sldId id="331" r:id="rId13"/>
    <p:sldId id="375" r:id="rId14"/>
    <p:sldId id="376" r:id="rId15"/>
    <p:sldId id="337" r:id="rId16"/>
    <p:sldId id="374" r:id="rId17"/>
    <p:sldId id="378" r:id="rId18"/>
    <p:sldId id="356" r:id="rId19"/>
    <p:sldId id="355" r:id="rId20"/>
    <p:sldId id="392" r:id="rId21"/>
    <p:sldId id="370" r:id="rId22"/>
    <p:sldId id="360" r:id="rId23"/>
    <p:sldId id="366" r:id="rId24"/>
    <p:sldId id="371" r:id="rId25"/>
    <p:sldId id="372" r:id="rId26"/>
    <p:sldId id="379" r:id="rId27"/>
    <p:sldId id="369" r:id="rId28"/>
    <p:sldId id="384" r:id="rId29"/>
    <p:sldId id="390" r:id="rId30"/>
    <p:sldId id="391" r:id="rId31"/>
    <p:sldId id="387" r:id="rId32"/>
    <p:sldId id="389" r:id="rId33"/>
    <p:sldId id="382" r:id="rId34"/>
    <p:sldId id="363" r:id="rId35"/>
    <p:sldId id="368" r:id="rId36"/>
    <p:sldId id="364" r:id="rId37"/>
    <p:sldId id="325" r:id="rId38"/>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xmlns="">
        <p15:guide id="1" orient="horz" pos="2070">
          <p15:clr>
            <a:srgbClr val="A4A3A4"/>
          </p15:clr>
        </p15:guide>
        <p15:guide id="2" pos="5238">
          <p15:clr>
            <a:srgbClr val="A4A3A4"/>
          </p15:clr>
        </p15:guide>
      </p15:sldGuideLst>
    </p:ext>
    <p:ext uri="{2D200454-40CA-4A62-9FC3-DE9A4176ACB9}">
      <p15:notesGuideLst xmlns:p15="http://schemas.microsoft.com/office/powerpoint/2012/main" xmlns="">
        <p15:guide id="1" orient="horz" pos="2928">
          <p15:clr>
            <a:srgbClr val="A4A3A4"/>
          </p15:clr>
        </p15:guide>
        <p15:guide id="2" pos="216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ff Henton" initials="GRH" lastIdx="1" clrIdx="0"/>
  <p:cmAuthor id="1" name="Yuri Jung" initials="YJ"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A129"/>
    <a:srgbClr val="FF5050"/>
    <a:srgbClr val="FFFF66"/>
    <a:srgbClr val="FFFFCC"/>
    <a:srgbClr val="CCE4CA"/>
    <a:srgbClr val="BBDCF4"/>
    <a:srgbClr val="404040"/>
    <a:srgbClr val="7F7F7F"/>
    <a:srgbClr val="FFC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356" autoAdjust="0"/>
  </p:normalViewPr>
  <p:slideViewPr>
    <p:cSldViewPr snapToGrid="0">
      <p:cViewPr varScale="1">
        <p:scale>
          <a:sx n="54" d="100"/>
          <a:sy n="54" d="100"/>
        </p:scale>
        <p:origin x="-1003" y="-77"/>
      </p:cViewPr>
      <p:guideLst>
        <p:guide orient="horz" pos="2070"/>
        <p:guide pos="5238"/>
      </p:guideLst>
    </p:cSldViewPr>
  </p:slideViewPr>
  <p:outlineViewPr>
    <p:cViewPr>
      <p:scale>
        <a:sx n="33" d="100"/>
        <a:sy n="33" d="100"/>
      </p:scale>
      <p:origin x="0" y="10632"/>
    </p:cViewPr>
  </p:outlineViewPr>
  <p:notesTextViewPr>
    <p:cViewPr>
      <p:scale>
        <a:sx n="100" d="100"/>
        <a:sy n="100" d="100"/>
      </p:scale>
      <p:origin x="0" y="0"/>
    </p:cViewPr>
  </p:notesTextViewPr>
  <p:sorterViewPr>
    <p:cViewPr>
      <p:scale>
        <a:sx n="66" d="100"/>
        <a:sy n="66" d="100"/>
      </p:scale>
      <p:origin x="0" y="192"/>
    </p:cViewPr>
  </p:sorterViewPr>
  <p:notesViewPr>
    <p:cSldViewPr snapToObjects="1">
      <p:cViewPr>
        <p:scale>
          <a:sx n="80" d="100"/>
          <a:sy n="80" d="100"/>
        </p:scale>
        <p:origin x="-1194" y="72"/>
      </p:cViewPr>
      <p:guideLst>
        <p:guide orient="horz" pos="2928"/>
        <p:guide pos="2161"/>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6C388-8838-4DA8-8D84-CB9C41F2108B}"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8D902F97-D056-4D4F-B4D6-EA39DCF11EC9}">
      <dgm:prSet phldrT="[Text]"/>
      <dgm:spPr/>
      <dgm:t>
        <a:bodyPr/>
        <a:lstStyle/>
        <a:p>
          <a:r>
            <a:rPr lang="en-US" dirty="0" smtClean="0"/>
            <a:t>Identify existing records schedules</a:t>
          </a:r>
          <a:endParaRPr lang="en-US" dirty="0"/>
        </a:p>
      </dgm:t>
    </dgm:pt>
    <dgm:pt modelId="{0B25218D-E112-4A8C-A3EF-046804F25262}" type="parTrans" cxnId="{BDFB0B7B-DBD0-4D66-8C3D-B657FEBE4E31}">
      <dgm:prSet/>
      <dgm:spPr/>
      <dgm:t>
        <a:bodyPr/>
        <a:lstStyle/>
        <a:p>
          <a:endParaRPr lang="en-US"/>
        </a:p>
      </dgm:t>
    </dgm:pt>
    <dgm:pt modelId="{3AF777C2-FD51-4606-82A5-2E6A54705808}" type="sibTrans" cxnId="{BDFB0B7B-DBD0-4D66-8C3D-B657FEBE4E31}">
      <dgm:prSet/>
      <dgm:spPr/>
      <dgm:t>
        <a:bodyPr/>
        <a:lstStyle/>
        <a:p>
          <a:endParaRPr lang="en-US"/>
        </a:p>
      </dgm:t>
    </dgm:pt>
    <dgm:pt modelId="{B92A5517-B2DD-4C36-9A7E-1514D0AC30D3}">
      <dgm:prSet phldrT="[Text]"/>
      <dgm:spPr/>
      <dgm:t>
        <a:bodyPr/>
        <a:lstStyle/>
        <a:p>
          <a:r>
            <a:rPr lang="en-US" dirty="0" smtClean="0"/>
            <a:t>Align schedules and LOBs to mission</a:t>
          </a:r>
        </a:p>
      </dgm:t>
    </dgm:pt>
    <dgm:pt modelId="{AAAB4998-3594-4A4C-B025-879F996A6B53}" type="parTrans" cxnId="{45E96B30-8C29-4645-A0F9-688A48B773E9}">
      <dgm:prSet/>
      <dgm:spPr/>
      <dgm:t>
        <a:bodyPr/>
        <a:lstStyle/>
        <a:p>
          <a:endParaRPr lang="en-US"/>
        </a:p>
      </dgm:t>
    </dgm:pt>
    <dgm:pt modelId="{7CD8218B-511A-4467-BFBE-B695DE83A328}" type="sibTrans" cxnId="{45E96B30-8C29-4645-A0F9-688A48B773E9}">
      <dgm:prSet/>
      <dgm:spPr/>
      <dgm:t>
        <a:bodyPr/>
        <a:lstStyle/>
        <a:p>
          <a:endParaRPr lang="en-US"/>
        </a:p>
      </dgm:t>
    </dgm:pt>
    <dgm:pt modelId="{37CA85B3-B290-4CBE-A018-74B23B0E2A81}">
      <dgm:prSet phldrT="[Text]"/>
      <dgm:spPr/>
      <dgm:t>
        <a:bodyPr/>
        <a:lstStyle/>
        <a:p>
          <a:r>
            <a:rPr lang="en-US" dirty="0" smtClean="0"/>
            <a:t>Crosswalk records schedules to LOBs </a:t>
          </a:r>
          <a:endParaRPr lang="en-US" dirty="0"/>
        </a:p>
      </dgm:t>
    </dgm:pt>
    <dgm:pt modelId="{7ED325BC-D5EE-4BBF-B3A7-D2743CD36566}" type="parTrans" cxnId="{9D3B8529-9501-48E9-97D8-E98EBB927E54}">
      <dgm:prSet/>
      <dgm:spPr/>
      <dgm:t>
        <a:bodyPr/>
        <a:lstStyle/>
        <a:p>
          <a:endParaRPr lang="en-US"/>
        </a:p>
      </dgm:t>
    </dgm:pt>
    <dgm:pt modelId="{82C13344-CCBA-46C6-BD56-F54769D46EB8}" type="sibTrans" cxnId="{9D3B8529-9501-48E9-97D8-E98EBB927E54}">
      <dgm:prSet/>
      <dgm:spPr/>
      <dgm:t>
        <a:bodyPr/>
        <a:lstStyle/>
        <a:p>
          <a:endParaRPr lang="en-US"/>
        </a:p>
      </dgm:t>
    </dgm:pt>
    <dgm:pt modelId="{C8A60CAA-F0E1-4E65-9FDE-3545992C4C02}">
      <dgm:prSet phldrT="[Text]"/>
      <dgm:spPr/>
      <dgm:t>
        <a:bodyPr/>
        <a:lstStyle/>
        <a:p>
          <a:r>
            <a:rPr lang="en-US" dirty="0" smtClean="0"/>
            <a:t>Simplify records schedules </a:t>
          </a:r>
          <a:endParaRPr lang="en-US" dirty="0"/>
        </a:p>
      </dgm:t>
    </dgm:pt>
    <dgm:pt modelId="{14B1348F-73E7-4349-A48B-8CC3E9AB1B1B}" type="parTrans" cxnId="{FD9A396C-7310-4305-9FF1-E333453F41F3}">
      <dgm:prSet/>
      <dgm:spPr/>
      <dgm:t>
        <a:bodyPr/>
        <a:lstStyle/>
        <a:p>
          <a:endParaRPr lang="en-US"/>
        </a:p>
      </dgm:t>
    </dgm:pt>
    <dgm:pt modelId="{E17ABA50-5359-4CCC-AF29-9FE219BD1497}" type="sibTrans" cxnId="{FD9A396C-7310-4305-9FF1-E333453F41F3}">
      <dgm:prSet/>
      <dgm:spPr/>
      <dgm:t>
        <a:bodyPr/>
        <a:lstStyle/>
        <a:p>
          <a:endParaRPr lang="en-US"/>
        </a:p>
      </dgm:t>
    </dgm:pt>
    <dgm:pt modelId="{5577443C-CF32-440A-87C7-125D26C461DD}">
      <dgm:prSet phldrT="[Text]"/>
      <dgm:spPr/>
      <dgm:t>
        <a:bodyPr/>
        <a:lstStyle/>
        <a:p>
          <a:r>
            <a:rPr lang="en-US" dirty="0" smtClean="0"/>
            <a:t>Prepare a DRS that aligns with LOBs</a:t>
          </a:r>
          <a:endParaRPr lang="en-US" dirty="0"/>
        </a:p>
      </dgm:t>
    </dgm:pt>
    <dgm:pt modelId="{41C39B8B-87DE-4767-A5FF-72154F0C3075}" type="parTrans" cxnId="{837C224A-24C7-45F7-93ED-054F44452DF9}">
      <dgm:prSet/>
      <dgm:spPr/>
      <dgm:t>
        <a:bodyPr/>
        <a:lstStyle/>
        <a:p>
          <a:endParaRPr lang="en-US"/>
        </a:p>
      </dgm:t>
    </dgm:pt>
    <dgm:pt modelId="{61DF5457-8DF1-47A1-9425-74104D8DC8FC}" type="sibTrans" cxnId="{837C224A-24C7-45F7-93ED-054F44452DF9}">
      <dgm:prSet/>
      <dgm:spPr/>
      <dgm:t>
        <a:bodyPr/>
        <a:lstStyle/>
        <a:p>
          <a:endParaRPr lang="en-US"/>
        </a:p>
      </dgm:t>
    </dgm:pt>
    <dgm:pt modelId="{3CBB4188-2496-4946-A105-4A3CD33FB92F}">
      <dgm:prSet phldrT="[Text]"/>
      <dgm:spPr/>
      <dgm:t>
        <a:bodyPr/>
        <a:lstStyle/>
        <a:p>
          <a:r>
            <a:rPr lang="en-US" dirty="0" smtClean="0"/>
            <a:t>Incorporate auto-class for electronic records</a:t>
          </a:r>
          <a:endParaRPr lang="en-US" dirty="0"/>
        </a:p>
      </dgm:t>
    </dgm:pt>
    <dgm:pt modelId="{6C82C525-F882-416C-86AA-81576A6EE032}" type="parTrans" cxnId="{6C6A9BC3-CCD2-463E-82B5-3D2342B9DAC1}">
      <dgm:prSet/>
      <dgm:spPr/>
      <dgm:t>
        <a:bodyPr/>
        <a:lstStyle/>
        <a:p>
          <a:endParaRPr lang="en-US"/>
        </a:p>
      </dgm:t>
    </dgm:pt>
    <dgm:pt modelId="{C60FA543-B803-478A-B71F-2DA27B403A7F}" type="sibTrans" cxnId="{6C6A9BC3-CCD2-463E-82B5-3D2342B9DAC1}">
      <dgm:prSet/>
      <dgm:spPr/>
      <dgm:t>
        <a:bodyPr/>
        <a:lstStyle/>
        <a:p>
          <a:endParaRPr lang="en-US"/>
        </a:p>
      </dgm:t>
    </dgm:pt>
    <dgm:pt modelId="{BE7550EA-86D8-4239-8E37-D790704E7954}">
      <dgm:prSet phldrT="[Text]"/>
      <dgm:spPr/>
      <dgm:t>
        <a:bodyPr/>
        <a:lstStyle/>
        <a:p>
          <a:r>
            <a:rPr lang="en-US" dirty="0" smtClean="0"/>
            <a:t>Fully integrate with all record media</a:t>
          </a:r>
          <a:endParaRPr lang="en-US" dirty="0"/>
        </a:p>
      </dgm:t>
    </dgm:pt>
    <dgm:pt modelId="{831CD94D-6962-4C36-A70F-F499DCC75B28}" type="parTrans" cxnId="{A0724D2A-FE62-4543-9E01-71054CBCEB74}">
      <dgm:prSet/>
      <dgm:spPr/>
      <dgm:t>
        <a:bodyPr/>
        <a:lstStyle/>
        <a:p>
          <a:endParaRPr lang="en-US"/>
        </a:p>
      </dgm:t>
    </dgm:pt>
    <dgm:pt modelId="{3C5F7630-33BD-4C2D-BBC0-FD9A180BB8C3}" type="sibTrans" cxnId="{A0724D2A-FE62-4543-9E01-71054CBCEB74}">
      <dgm:prSet/>
      <dgm:spPr/>
      <dgm:t>
        <a:bodyPr/>
        <a:lstStyle/>
        <a:p>
          <a:endParaRPr lang="en-US"/>
        </a:p>
      </dgm:t>
    </dgm:pt>
    <dgm:pt modelId="{4AF91810-2904-4548-A764-58EFEE0FA941}">
      <dgm:prSet phldrT="[Text]"/>
      <dgm:spPr/>
      <dgm:t>
        <a:bodyPr/>
        <a:lstStyle/>
        <a:p>
          <a:r>
            <a:rPr lang="en-US" dirty="0" smtClean="0"/>
            <a:t>Incorporate RM practices into IL and/or SDL</a:t>
          </a:r>
          <a:endParaRPr lang="en-US" dirty="0"/>
        </a:p>
      </dgm:t>
    </dgm:pt>
    <dgm:pt modelId="{9C54448B-662D-4EAC-8C53-CF667F3F62BB}" type="parTrans" cxnId="{0D3C571A-D338-4477-9BDF-B0891D9448D8}">
      <dgm:prSet/>
      <dgm:spPr/>
      <dgm:t>
        <a:bodyPr/>
        <a:lstStyle/>
        <a:p>
          <a:endParaRPr lang="en-US"/>
        </a:p>
      </dgm:t>
    </dgm:pt>
    <dgm:pt modelId="{8760C4AD-6C56-4BE7-B91B-EB129FF466DA}" type="sibTrans" cxnId="{0D3C571A-D338-4477-9BDF-B0891D9448D8}">
      <dgm:prSet/>
      <dgm:spPr/>
      <dgm:t>
        <a:bodyPr/>
        <a:lstStyle/>
        <a:p>
          <a:endParaRPr lang="en-US"/>
        </a:p>
      </dgm:t>
    </dgm:pt>
    <dgm:pt modelId="{0720CB36-98EC-472C-BAF3-531334AC731E}" type="pres">
      <dgm:prSet presAssocID="{2916C388-8838-4DA8-8D84-CB9C41F2108B}" presName="diagram" presStyleCnt="0">
        <dgm:presLayoutVars>
          <dgm:dir/>
          <dgm:resizeHandles val="exact"/>
        </dgm:presLayoutVars>
      </dgm:prSet>
      <dgm:spPr/>
      <dgm:t>
        <a:bodyPr/>
        <a:lstStyle/>
        <a:p>
          <a:endParaRPr lang="en-US"/>
        </a:p>
      </dgm:t>
    </dgm:pt>
    <dgm:pt modelId="{9E465779-388D-418F-BD1A-76ED561C81F1}" type="pres">
      <dgm:prSet presAssocID="{8D902F97-D056-4D4F-B4D6-EA39DCF11EC9}" presName="node" presStyleLbl="node1" presStyleIdx="0" presStyleCnt="8">
        <dgm:presLayoutVars>
          <dgm:bulletEnabled val="1"/>
        </dgm:presLayoutVars>
      </dgm:prSet>
      <dgm:spPr/>
      <dgm:t>
        <a:bodyPr/>
        <a:lstStyle/>
        <a:p>
          <a:endParaRPr lang="en-US"/>
        </a:p>
      </dgm:t>
    </dgm:pt>
    <dgm:pt modelId="{EA8B5F54-252B-425A-B70F-71327FDF2C61}" type="pres">
      <dgm:prSet presAssocID="{3AF777C2-FD51-4606-82A5-2E6A54705808}" presName="sibTrans" presStyleLbl="sibTrans2D1" presStyleIdx="0" presStyleCnt="7"/>
      <dgm:spPr/>
      <dgm:t>
        <a:bodyPr/>
        <a:lstStyle/>
        <a:p>
          <a:endParaRPr lang="en-US"/>
        </a:p>
      </dgm:t>
    </dgm:pt>
    <dgm:pt modelId="{1D09740D-0C2A-466B-BB14-E5F7C54DD6C2}" type="pres">
      <dgm:prSet presAssocID="{3AF777C2-FD51-4606-82A5-2E6A54705808}" presName="connectorText" presStyleLbl="sibTrans2D1" presStyleIdx="0" presStyleCnt="7"/>
      <dgm:spPr/>
      <dgm:t>
        <a:bodyPr/>
        <a:lstStyle/>
        <a:p>
          <a:endParaRPr lang="en-US"/>
        </a:p>
      </dgm:t>
    </dgm:pt>
    <dgm:pt modelId="{0B3EE963-663E-4492-93D3-C9E1325257EA}" type="pres">
      <dgm:prSet presAssocID="{B92A5517-B2DD-4C36-9A7E-1514D0AC30D3}" presName="node" presStyleLbl="node1" presStyleIdx="1" presStyleCnt="8">
        <dgm:presLayoutVars>
          <dgm:bulletEnabled val="1"/>
        </dgm:presLayoutVars>
      </dgm:prSet>
      <dgm:spPr/>
      <dgm:t>
        <a:bodyPr/>
        <a:lstStyle/>
        <a:p>
          <a:endParaRPr lang="en-US"/>
        </a:p>
      </dgm:t>
    </dgm:pt>
    <dgm:pt modelId="{DA3A328D-142D-4E67-AAC9-18743B7B76D1}" type="pres">
      <dgm:prSet presAssocID="{7CD8218B-511A-4467-BFBE-B695DE83A328}" presName="sibTrans" presStyleLbl="sibTrans2D1" presStyleIdx="1" presStyleCnt="7"/>
      <dgm:spPr/>
      <dgm:t>
        <a:bodyPr/>
        <a:lstStyle/>
        <a:p>
          <a:endParaRPr lang="en-US"/>
        </a:p>
      </dgm:t>
    </dgm:pt>
    <dgm:pt modelId="{E9C07380-0EB9-4B1B-BB20-0D0669736EE1}" type="pres">
      <dgm:prSet presAssocID="{7CD8218B-511A-4467-BFBE-B695DE83A328}" presName="connectorText" presStyleLbl="sibTrans2D1" presStyleIdx="1" presStyleCnt="7"/>
      <dgm:spPr/>
      <dgm:t>
        <a:bodyPr/>
        <a:lstStyle/>
        <a:p>
          <a:endParaRPr lang="en-US"/>
        </a:p>
      </dgm:t>
    </dgm:pt>
    <dgm:pt modelId="{A0F46E23-3B56-4218-ABC6-10704B034B19}" type="pres">
      <dgm:prSet presAssocID="{37CA85B3-B290-4CBE-A018-74B23B0E2A81}" presName="node" presStyleLbl="node1" presStyleIdx="2" presStyleCnt="8">
        <dgm:presLayoutVars>
          <dgm:bulletEnabled val="1"/>
        </dgm:presLayoutVars>
      </dgm:prSet>
      <dgm:spPr/>
      <dgm:t>
        <a:bodyPr/>
        <a:lstStyle/>
        <a:p>
          <a:endParaRPr lang="en-US"/>
        </a:p>
      </dgm:t>
    </dgm:pt>
    <dgm:pt modelId="{629E1899-CD3B-441F-BDDD-9C9B307BACEA}" type="pres">
      <dgm:prSet presAssocID="{82C13344-CCBA-46C6-BD56-F54769D46EB8}" presName="sibTrans" presStyleLbl="sibTrans2D1" presStyleIdx="2" presStyleCnt="7"/>
      <dgm:spPr/>
      <dgm:t>
        <a:bodyPr/>
        <a:lstStyle/>
        <a:p>
          <a:endParaRPr lang="en-US"/>
        </a:p>
      </dgm:t>
    </dgm:pt>
    <dgm:pt modelId="{0BE6BF84-8C68-4C69-A443-9A745965F5FC}" type="pres">
      <dgm:prSet presAssocID="{82C13344-CCBA-46C6-BD56-F54769D46EB8}" presName="connectorText" presStyleLbl="sibTrans2D1" presStyleIdx="2" presStyleCnt="7"/>
      <dgm:spPr/>
      <dgm:t>
        <a:bodyPr/>
        <a:lstStyle/>
        <a:p>
          <a:endParaRPr lang="en-US"/>
        </a:p>
      </dgm:t>
    </dgm:pt>
    <dgm:pt modelId="{5E2914BF-E3F4-4363-B38D-131C0F0A388E}" type="pres">
      <dgm:prSet presAssocID="{C8A60CAA-F0E1-4E65-9FDE-3545992C4C02}" presName="node" presStyleLbl="node1" presStyleIdx="3" presStyleCnt="8">
        <dgm:presLayoutVars>
          <dgm:bulletEnabled val="1"/>
        </dgm:presLayoutVars>
      </dgm:prSet>
      <dgm:spPr/>
      <dgm:t>
        <a:bodyPr/>
        <a:lstStyle/>
        <a:p>
          <a:endParaRPr lang="en-US"/>
        </a:p>
      </dgm:t>
    </dgm:pt>
    <dgm:pt modelId="{04B12136-4834-4D7D-89F9-F1F912823E80}" type="pres">
      <dgm:prSet presAssocID="{E17ABA50-5359-4CCC-AF29-9FE219BD1497}" presName="sibTrans" presStyleLbl="sibTrans2D1" presStyleIdx="3" presStyleCnt="7"/>
      <dgm:spPr/>
      <dgm:t>
        <a:bodyPr/>
        <a:lstStyle/>
        <a:p>
          <a:endParaRPr lang="en-US"/>
        </a:p>
      </dgm:t>
    </dgm:pt>
    <dgm:pt modelId="{3BBD43C6-154D-4EE4-BB02-014BCB50E804}" type="pres">
      <dgm:prSet presAssocID="{E17ABA50-5359-4CCC-AF29-9FE219BD1497}" presName="connectorText" presStyleLbl="sibTrans2D1" presStyleIdx="3" presStyleCnt="7"/>
      <dgm:spPr/>
      <dgm:t>
        <a:bodyPr/>
        <a:lstStyle/>
        <a:p>
          <a:endParaRPr lang="en-US"/>
        </a:p>
      </dgm:t>
    </dgm:pt>
    <dgm:pt modelId="{8CF04992-65A5-4989-9EDC-FABEA193F1B5}" type="pres">
      <dgm:prSet presAssocID="{5577443C-CF32-440A-87C7-125D26C461DD}" presName="node" presStyleLbl="node1" presStyleIdx="4" presStyleCnt="8">
        <dgm:presLayoutVars>
          <dgm:bulletEnabled val="1"/>
        </dgm:presLayoutVars>
      </dgm:prSet>
      <dgm:spPr/>
      <dgm:t>
        <a:bodyPr/>
        <a:lstStyle/>
        <a:p>
          <a:endParaRPr lang="en-US"/>
        </a:p>
      </dgm:t>
    </dgm:pt>
    <dgm:pt modelId="{36684771-3303-4860-8ABD-567A12B7BC03}" type="pres">
      <dgm:prSet presAssocID="{61DF5457-8DF1-47A1-9425-74104D8DC8FC}" presName="sibTrans" presStyleLbl="sibTrans2D1" presStyleIdx="4" presStyleCnt="7"/>
      <dgm:spPr/>
      <dgm:t>
        <a:bodyPr/>
        <a:lstStyle/>
        <a:p>
          <a:endParaRPr lang="en-US"/>
        </a:p>
      </dgm:t>
    </dgm:pt>
    <dgm:pt modelId="{1971B7EF-4635-4086-BFFF-323B7FCB216F}" type="pres">
      <dgm:prSet presAssocID="{61DF5457-8DF1-47A1-9425-74104D8DC8FC}" presName="connectorText" presStyleLbl="sibTrans2D1" presStyleIdx="4" presStyleCnt="7"/>
      <dgm:spPr/>
      <dgm:t>
        <a:bodyPr/>
        <a:lstStyle/>
        <a:p>
          <a:endParaRPr lang="en-US"/>
        </a:p>
      </dgm:t>
    </dgm:pt>
    <dgm:pt modelId="{2A6D1778-964A-4C6A-B26D-B3F38E42D3DA}" type="pres">
      <dgm:prSet presAssocID="{3CBB4188-2496-4946-A105-4A3CD33FB92F}" presName="node" presStyleLbl="node1" presStyleIdx="5" presStyleCnt="8">
        <dgm:presLayoutVars>
          <dgm:bulletEnabled val="1"/>
        </dgm:presLayoutVars>
      </dgm:prSet>
      <dgm:spPr/>
      <dgm:t>
        <a:bodyPr/>
        <a:lstStyle/>
        <a:p>
          <a:endParaRPr lang="en-US"/>
        </a:p>
      </dgm:t>
    </dgm:pt>
    <dgm:pt modelId="{25FF3438-8B58-4C63-8B04-38CF380F247B}" type="pres">
      <dgm:prSet presAssocID="{C60FA543-B803-478A-B71F-2DA27B403A7F}" presName="sibTrans" presStyleLbl="sibTrans2D1" presStyleIdx="5" presStyleCnt="7"/>
      <dgm:spPr/>
      <dgm:t>
        <a:bodyPr/>
        <a:lstStyle/>
        <a:p>
          <a:endParaRPr lang="en-US"/>
        </a:p>
      </dgm:t>
    </dgm:pt>
    <dgm:pt modelId="{7B33DC2E-3EB5-4043-8821-CB6A49A3743C}" type="pres">
      <dgm:prSet presAssocID="{C60FA543-B803-478A-B71F-2DA27B403A7F}" presName="connectorText" presStyleLbl="sibTrans2D1" presStyleIdx="5" presStyleCnt="7"/>
      <dgm:spPr/>
      <dgm:t>
        <a:bodyPr/>
        <a:lstStyle/>
        <a:p>
          <a:endParaRPr lang="en-US"/>
        </a:p>
      </dgm:t>
    </dgm:pt>
    <dgm:pt modelId="{DBF44524-6453-4448-A2FC-D3965A195F3C}" type="pres">
      <dgm:prSet presAssocID="{BE7550EA-86D8-4239-8E37-D790704E7954}" presName="node" presStyleLbl="node1" presStyleIdx="6" presStyleCnt="8">
        <dgm:presLayoutVars>
          <dgm:bulletEnabled val="1"/>
        </dgm:presLayoutVars>
      </dgm:prSet>
      <dgm:spPr/>
      <dgm:t>
        <a:bodyPr/>
        <a:lstStyle/>
        <a:p>
          <a:endParaRPr lang="en-US"/>
        </a:p>
      </dgm:t>
    </dgm:pt>
    <dgm:pt modelId="{3086EDE9-E85D-4D9E-992E-6F8BF60AE660}" type="pres">
      <dgm:prSet presAssocID="{3C5F7630-33BD-4C2D-BBC0-FD9A180BB8C3}" presName="sibTrans" presStyleLbl="sibTrans2D1" presStyleIdx="6" presStyleCnt="7"/>
      <dgm:spPr/>
      <dgm:t>
        <a:bodyPr/>
        <a:lstStyle/>
        <a:p>
          <a:endParaRPr lang="en-US"/>
        </a:p>
      </dgm:t>
    </dgm:pt>
    <dgm:pt modelId="{2E55464D-FEB5-4092-8AE1-32C846199408}" type="pres">
      <dgm:prSet presAssocID="{3C5F7630-33BD-4C2D-BBC0-FD9A180BB8C3}" presName="connectorText" presStyleLbl="sibTrans2D1" presStyleIdx="6" presStyleCnt="7"/>
      <dgm:spPr/>
      <dgm:t>
        <a:bodyPr/>
        <a:lstStyle/>
        <a:p>
          <a:endParaRPr lang="en-US"/>
        </a:p>
      </dgm:t>
    </dgm:pt>
    <dgm:pt modelId="{CF09969A-52C0-4E0E-BB0A-E1C91E895D51}" type="pres">
      <dgm:prSet presAssocID="{4AF91810-2904-4548-A764-58EFEE0FA941}" presName="node" presStyleLbl="node1" presStyleIdx="7" presStyleCnt="8">
        <dgm:presLayoutVars>
          <dgm:bulletEnabled val="1"/>
        </dgm:presLayoutVars>
      </dgm:prSet>
      <dgm:spPr/>
      <dgm:t>
        <a:bodyPr/>
        <a:lstStyle/>
        <a:p>
          <a:endParaRPr lang="en-US"/>
        </a:p>
      </dgm:t>
    </dgm:pt>
  </dgm:ptLst>
  <dgm:cxnLst>
    <dgm:cxn modelId="{0F27C347-47A2-4FFC-B6F3-3341EDDB31D6}" type="presOf" srcId="{3C5F7630-33BD-4C2D-BBC0-FD9A180BB8C3}" destId="{2E55464D-FEB5-4092-8AE1-32C846199408}" srcOrd="1" destOrd="0" presId="urn:microsoft.com/office/officeart/2005/8/layout/process5"/>
    <dgm:cxn modelId="{84F40116-C892-410B-9B21-B6963294CFD3}" type="presOf" srcId="{37CA85B3-B290-4CBE-A018-74B23B0E2A81}" destId="{A0F46E23-3B56-4218-ABC6-10704B034B19}" srcOrd="0" destOrd="0" presId="urn:microsoft.com/office/officeart/2005/8/layout/process5"/>
    <dgm:cxn modelId="{FB2A838C-2168-4211-9134-920D1FC38B37}" type="presOf" srcId="{61DF5457-8DF1-47A1-9425-74104D8DC8FC}" destId="{1971B7EF-4635-4086-BFFF-323B7FCB216F}" srcOrd="1" destOrd="0" presId="urn:microsoft.com/office/officeart/2005/8/layout/process5"/>
    <dgm:cxn modelId="{576BF745-9B07-4D40-B315-4F5726A8D7AC}" type="presOf" srcId="{82C13344-CCBA-46C6-BD56-F54769D46EB8}" destId="{0BE6BF84-8C68-4C69-A443-9A745965F5FC}" srcOrd="1" destOrd="0" presId="urn:microsoft.com/office/officeart/2005/8/layout/process5"/>
    <dgm:cxn modelId="{DC04557F-9F0D-4DFF-81AC-CB2C77F99F70}" type="presOf" srcId="{E17ABA50-5359-4CCC-AF29-9FE219BD1497}" destId="{3BBD43C6-154D-4EE4-BB02-014BCB50E804}" srcOrd="1" destOrd="0" presId="urn:microsoft.com/office/officeart/2005/8/layout/process5"/>
    <dgm:cxn modelId="{0D3C571A-D338-4477-9BDF-B0891D9448D8}" srcId="{2916C388-8838-4DA8-8D84-CB9C41F2108B}" destId="{4AF91810-2904-4548-A764-58EFEE0FA941}" srcOrd="7" destOrd="0" parTransId="{9C54448B-662D-4EAC-8C53-CF667F3F62BB}" sibTransId="{8760C4AD-6C56-4BE7-B91B-EB129FF466DA}"/>
    <dgm:cxn modelId="{FD9A396C-7310-4305-9FF1-E333453F41F3}" srcId="{2916C388-8838-4DA8-8D84-CB9C41F2108B}" destId="{C8A60CAA-F0E1-4E65-9FDE-3545992C4C02}" srcOrd="3" destOrd="0" parTransId="{14B1348F-73E7-4349-A48B-8CC3E9AB1B1B}" sibTransId="{E17ABA50-5359-4CCC-AF29-9FE219BD1497}"/>
    <dgm:cxn modelId="{3B1770A4-0569-4D07-AB73-4CA5FB7D91A9}" type="presOf" srcId="{E17ABA50-5359-4CCC-AF29-9FE219BD1497}" destId="{04B12136-4834-4D7D-89F9-F1F912823E80}" srcOrd="0" destOrd="0" presId="urn:microsoft.com/office/officeart/2005/8/layout/process5"/>
    <dgm:cxn modelId="{6C6A9BC3-CCD2-463E-82B5-3D2342B9DAC1}" srcId="{2916C388-8838-4DA8-8D84-CB9C41F2108B}" destId="{3CBB4188-2496-4946-A105-4A3CD33FB92F}" srcOrd="5" destOrd="0" parTransId="{6C82C525-F882-416C-86AA-81576A6EE032}" sibTransId="{C60FA543-B803-478A-B71F-2DA27B403A7F}"/>
    <dgm:cxn modelId="{BDFB0B7B-DBD0-4D66-8C3D-B657FEBE4E31}" srcId="{2916C388-8838-4DA8-8D84-CB9C41F2108B}" destId="{8D902F97-D056-4D4F-B4D6-EA39DCF11EC9}" srcOrd="0" destOrd="0" parTransId="{0B25218D-E112-4A8C-A3EF-046804F25262}" sibTransId="{3AF777C2-FD51-4606-82A5-2E6A54705808}"/>
    <dgm:cxn modelId="{39180C27-A303-464F-8FC7-76F51FF4BD4E}" type="presOf" srcId="{3C5F7630-33BD-4C2D-BBC0-FD9A180BB8C3}" destId="{3086EDE9-E85D-4D9E-992E-6F8BF60AE660}" srcOrd="0" destOrd="0" presId="urn:microsoft.com/office/officeart/2005/8/layout/process5"/>
    <dgm:cxn modelId="{08DA0458-9FD8-4546-B8D1-03315AAB5209}" type="presOf" srcId="{7CD8218B-511A-4467-BFBE-B695DE83A328}" destId="{DA3A328D-142D-4E67-AAC9-18743B7B76D1}" srcOrd="0" destOrd="0" presId="urn:microsoft.com/office/officeart/2005/8/layout/process5"/>
    <dgm:cxn modelId="{3B59A688-6D48-4D0A-BF31-30B33795B4E6}" type="presOf" srcId="{4AF91810-2904-4548-A764-58EFEE0FA941}" destId="{CF09969A-52C0-4E0E-BB0A-E1C91E895D51}" srcOrd="0" destOrd="0" presId="urn:microsoft.com/office/officeart/2005/8/layout/process5"/>
    <dgm:cxn modelId="{755F805E-6DED-451D-B8DE-AEB9D294D32F}" type="presOf" srcId="{3CBB4188-2496-4946-A105-4A3CD33FB92F}" destId="{2A6D1778-964A-4C6A-B26D-B3F38E42D3DA}" srcOrd="0" destOrd="0" presId="urn:microsoft.com/office/officeart/2005/8/layout/process5"/>
    <dgm:cxn modelId="{01E4C4E9-CDC4-4794-B7CA-8FD7F6D73EF8}" type="presOf" srcId="{C8A60CAA-F0E1-4E65-9FDE-3545992C4C02}" destId="{5E2914BF-E3F4-4363-B38D-131C0F0A388E}" srcOrd="0" destOrd="0" presId="urn:microsoft.com/office/officeart/2005/8/layout/process5"/>
    <dgm:cxn modelId="{332181A0-744B-4A7D-BEA2-E4901EB85ED5}" type="presOf" srcId="{61DF5457-8DF1-47A1-9425-74104D8DC8FC}" destId="{36684771-3303-4860-8ABD-567A12B7BC03}" srcOrd="0" destOrd="0" presId="urn:microsoft.com/office/officeart/2005/8/layout/process5"/>
    <dgm:cxn modelId="{EE2B8E5D-4C7E-41FB-9AF9-078317F99F9F}" type="presOf" srcId="{8D902F97-D056-4D4F-B4D6-EA39DCF11EC9}" destId="{9E465779-388D-418F-BD1A-76ED561C81F1}" srcOrd="0" destOrd="0" presId="urn:microsoft.com/office/officeart/2005/8/layout/process5"/>
    <dgm:cxn modelId="{4DB17827-0372-4B8C-8DB1-937FC197A1D9}" type="presOf" srcId="{3AF777C2-FD51-4606-82A5-2E6A54705808}" destId="{EA8B5F54-252B-425A-B70F-71327FDF2C61}" srcOrd="0" destOrd="0" presId="urn:microsoft.com/office/officeart/2005/8/layout/process5"/>
    <dgm:cxn modelId="{793CFAC9-3849-467E-B5A5-CC0CA37BB8E1}" type="presOf" srcId="{C60FA543-B803-478A-B71F-2DA27B403A7F}" destId="{7B33DC2E-3EB5-4043-8821-CB6A49A3743C}" srcOrd="1" destOrd="0" presId="urn:microsoft.com/office/officeart/2005/8/layout/process5"/>
    <dgm:cxn modelId="{FA736ED0-6D46-45CD-AD4C-EF1EA40425F0}" type="presOf" srcId="{7CD8218B-511A-4467-BFBE-B695DE83A328}" destId="{E9C07380-0EB9-4B1B-BB20-0D0669736EE1}" srcOrd="1" destOrd="0" presId="urn:microsoft.com/office/officeart/2005/8/layout/process5"/>
    <dgm:cxn modelId="{44B315C9-FA88-4773-AD4B-F6C5C20CE96D}" type="presOf" srcId="{C60FA543-B803-478A-B71F-2DA27B403A7F}" destId="{25FF3438-8B58-4C63-8B04-38CF380F247B}" srcOrd="0" destOrd="0" presId="urn:microsoft.com/office/officeart/2005/8/layout/process5"/>
    <dgm:cxn modelId="{FF6240AE-72E9-4521-A0E9-DC2CA9AE887F}" type="presOf" srcId="{3AF777C2-FD51-4606-82A5-2E6A54705808}" destId="{1D09740D-0C2A-466B-BB14-E5F7C54DD6C2}" srcOrd="1" destOrd="0" presId="urn:microsoft.com/office/officeart/2005/8/layout/process5"/>
    <dgm:cxn modelId="{45E96B30-8C29-4645-A0F9-688A48B773E9}" srcId="{2916C388-8838-4DA8-8D84-CB9C41F2108B}" destId="{B92A5517-B2DD-4C36-9A7E-1514D0AC30D3}" srcOrd="1" destOrd="0" parTransId="{AAAB4998-3594-4A4C-B025-879F996A6B53}" sibTransId="{7CD8218B-511A-4467-BFBE-B695DE83A328}"/>
    <dgm:cxn modelId="{A0724D2A-FE62-4543-9E01-71054CBCEB74}" srcId="{2916C388-8838-4DA8-8D84-CB9C41F2108B}" destId="{BE7550EA-86D8-4239-8E37-D790704E7954}" srcOrd="6" destOrd="0" parTransId="{831CD94D-6962-4C36-A70F-F499DCC75B28}" sibTransId="{3C5F7630-33BD-4C2D-BBC0-FD9A180BB8C3}"/>
    <dgm:cxn modelId="{ED502E41-2212-47DD-99C2-BDA904D677AD}" type="presOf" srcId="{5577443C-CF32-440A-87C7-125D26C461DD}" destId="{8CF04992-65A5-4989-9EDC-FABEA193F1B5}" srcOrd="0" destOrd="0" presId="urn:microsoft.com/office/officeart/2005/8/layout/process5"/>
    <dgm:cxn modelId="{BD01FE26-3C20-43A5-8433-D10DB570BF73}" type="presOf" srcId="{BE7550EA-86D8-4239-8E37-D790704E7954}" destId="{DBF44524-6453-4448-A2FC-D3965A195F3C}" srcOrd="0" destOrd="0" presId="urn:microsoft.com/office/officeart/2005/8/layout/process5"/>
    <dgm:cxn modelId="{D493FCC6-D8DA-43F3-A394-7934E80C2E3D}" type="presOf" srcId="{B92A5517-B2DD-4C36-9A7E-1514D0AC30D3}" destId="{0B3EE963-663E-4492-93D3-C9E1325257EA}" srcOrd="0" destOrd="0" presId="urn:microsoft.com/office/officeart/2005/8/layout/process5"/>
    <dgm:cxn modelId="{92AEE06C-7E8B-4C61-9833-350D9D15ECC8}" type="presOf" srcId="{2916C388-8838-4DA8-8D84-CB9C41F2108B}" destId="{0720CB36-98EC-472C-BAF3-531334AC731E}" srcOrd="0" destOrd="0" presId="urn:microsoft.com/office/officeart/2005/8/layout/process5"/>
    <dgm:cxn modelId="{9D3B8529-9501-48E9-97D8-E98EBB927E54}" srcId="{2916C388-8838-4DA8-8D84-CB9C41F2108B}" destId="{37CA85B3-B290-4CBE-A018-74B23B0E2A81}" srcOrd="2" destOrd="0" parTransId="{7ED325BC-D5EE-4BBF-B3A7-D2743CD36566}" sibTransId="{82C13344-CCBA-46C6-BD56-F54769D46EB8}"/>
    <dgm:cxn modelId="{837C224A-24C7-45F7-93ED-054F44452DF9}" srcId="{2916C388-8838-4DA8-8D84-CB9C41F2108B}" destId="{5577443C-CF32-440A-87C7-125D26C461DD}" srcOrd="4" destOrd="0" parTransId="{41C39B8B-87DE-4767-A5FF-72154F0C3075}" sibTransId="{61DF5457-8DF1-47A1-9425-74104D8DC8FC}"/>
    <dgm:cxn modelId="{587C5207-1B79-4A4F-BF3F-354FA3F73162}" type="presOf" srcId="{82C13344-CCBA-46C6-BD56-F54769D46EB8}" destId="{629E1899-CD3B-441F-BDDD-9C9B307BACEA}" srcOrd="0" destOrd="0" presId="urn:microsoft.com/office/officeart/2005/8/layout/process5"/>
    <dgm:cxn modelId="{0C6A2AF1-9260-4EEF-BE78-9DD3F09F7F39}" type="presParOf" srcId="{0720CB36-98EC-472C-BAF3-531334AC731E}" destId="{9E465779-388D-418F-BD1A-76ED561C81F1}" srcOrd="0" destOrd="0" presId="urn:microsoft.com/office/officeart/2005/8/layout/process5"/>
    <dgm:cxn modelId="{5338B817-D14D-4D3B-BDB5-6359062E2AFB}" type="presParOf" srcId="{0720CB36-98EC-472C-BAF3-531334AC731E}" destId="{EA8B5F54-252B-425A-B70F-71327FDF2C61}" srcOrd="1" destOrd="0" presId="urn:microsoft.com/office/officeart/2005/8/layout/process5"/>
    <dgm:cxn modelId="{8EA59352-5F62-4875-976F-D3B60A7A7992}" type="presParOf" srcId="{EA8B5F54-252B-425A-B70F-71327FDF2C61}" destId="{1D09740D-0C2A-466B-BB14-E5F7C54DD6C2}" srcOrd="0" destOrd="0" presId="urn:microsoft.com/office/officeart/2005/8/layout/process5"/>
    <dgm:cxn modelId="{D90A4A81-808C-4A67-A5C8-6C1B74340F79}" type="presParOf" srcId="{0720CB36-98EC-472C-BAF3-531334AC731E}" destId="{0B3EE963-663E-4492-93D3-C9E1325257EA}" srcOrd="2" destOrd="0" presId="urn:microsoft.com/office/officeart/2005/8/layout/process5"/>
    <dgm:cxn modelId="{5D3B5585-F471-4385-8BD4-59E675DF0C2F}" type="presParOf" srcId="{0720CB36-98EC-472C-BAF3-531334AC731E}" destId="{DA3A328D-142D-4E67-AAC9-18743B7B76D1}" srcOrd="3" destOrd="0" presId="urn:microsoft.com/office/officeart/2005/8/layout/process5"/>
    <dgm:cxn modelId="{FF0CFAF7-9309-4F37-931A-932B34B6C324}" type="presParOf" srcId="{DA3A328D-142D-4E67-AAC9-18743B7B76D1}" destId="{E9C07380-0EB9-4B1B-BB20-0D0669736EE1}" srcOrd="0" destOrd="0" presId="urn:microsoft.com/office/officeart/2005/8/layout/process5"/>
    <dgm:cxn modelId="{89BB6796-AEC1-4851-9EEB-BE88C0F5F388}" type="presParOf" srcId="{0720CB36-98EC-472C-BAF3-531334AC731E}" destId="{A0F46E23-3B56-4218-ABC6-10704B034B19}" srcOrd="4" destOrd="0" presId="urn:microsoft.com/office/officeart/2005/8/layout/process5"/>
    <dgm:cxn modelId="{8F7E7A4A-9FAE-4E61-8F9B-28A9B7618E5A}" type="presParOf" srcId="{0720CB36-98EC-472C-BAF3-531334AC731E}" destId="{629E1899-CD3B-441F-BDDD-9C9B307BACEA}" srcOrd="5" destOrd="0" presId="urn:microsoft.com/office/officeart/2005/8/layout/process5"/>
    <dgm:cxn modelId="{EE1892ED-1717-4B92-89C9-977FA3F1870E}" type="presParOf" srcId="{629E1899-CD3B-441F-BDDD-9C9B307BACEA}" destId="{0BE6BF84-8C68-4C69-A443-9A745965F5FC}" srcOrd="0" destOrd="0" presId="urn:microsoft.com/office/officeart/2005/8/layout/process5"/>
    <dgm:cxn modelId="{E3BDDB41-7079-4B3A-8F41-AA33A88D081F}" type="presParOf" srcId="{0720CB36-98EC-472C-BAF3-531334AC731E}" destId="{5E2914BF-E3F4-4363-B38D-131C0F0A388E}" srcOrd="6" destOrd="0" presId="urn:microsoft.com/office/officeart/2005/8/layout/process5"/>
    <dgm:cxn modelId="{91345640-F2CE-49DA-9742-9B2890D1E0D8}" type="presParOf" srcId="{0720CB36-98EC-472C-BAF3-531334AC731E}" destId="{04B12136-4834-4D7D-89F9-F1F912823E80}" srcOrd="7" destOrd="0" presId="urn:microsoft.com/office/officeart/2005/8/layout/process5"/>
    <dgm:cxn modelId="{387565E1-17C1-45F8-A4AD-8C9816A1D41C}" type="presParOf" srcId="{04B12136-4834-4D7D-89F9-F1F912823E80}" destId="{3BBD43C6-154D-4EE4-BB02-014BCB50E804}" srcOrd="0" destOrd="0" presId="urn:microsoft.com/office/officeart/2005/8/layout/process5"/>
    <dgm:cxn modelId="{2A206198-8B34-4B4E-8269-15907DD28D2F}" type="presParOf" srcId="{0720CB36-98EC-472C-BAF3-531334AC731E}" destId="{8CF04992-65A5-4989-9EDC-FABEA193F1B5}" srcOrd="8" destOrd="0" presId="urn:microsoft.com/office/officeart/2005/8/layout/process5"/>
    <dgm:cxn modelId="{4B360CEE-643C-4C29-942D-AF78C4F7FD64}" type="presParOf" srcId="{0720CB36-98EC-472C-BAF3-531334AC731E}" destId="{36684771-3303-4860-8ABD-567A12B7BC03}" srcOrd="9" destOrd="0" presId="urn:microsoft.com/office/officeart/2005/8/layout/process5"/>
    <dgm:cxn modelId="{D478E728-66CD-4FD8-BEB9-390493BA56FF}" type="presParOf" srcId="{36684771-3303-4860-8ABD-567A12B7BC03}" destId="{1971B7EF-4635-4086-BFFF-323B7FCB216F}" srcOrd="0" destOrd="0" presId="urn:microsoft.com/office/officeart/2005/8/layout/process5"/>
    <dgm:cxn modelId="{B02737E8-7EA2-4CF6-BFCF-2FA9E6925B7E}" type="presParOf" srcId="{0720CB36-98EC-472C-BAF3-531334AC731E}" destId="{2A6D1778-964A-4C6A-B26D-B3F38E42D3DA}" srcOrd="10" destOrd="0" presId="urn:microsoft.com/office/officeart/2005/8/layout/process5"/>
    <dgm:cxn modelId="{E227EC93-2B5F-46A9-9723-FB02511BDF96}" type="presParOf" srcId="{0720CB36-98EC-472C-BAF3-531334AC731E}" destId="{25FF3438-8B58-4C63-8B04-38CF380F247B}" srcOrd="11" destOrd="0" presId="urn:microsoft.com/office/officeart/2005/8/layout/process5"/>
    <dgm:cxn modelId="{DBE488BD-F574-4446-9F2B-DF51AED3613B}" type="presParOf" srcId="{25FF3438-8B58-4C63-8B04-38CF380F247B}" destId="{7B33DC2E-3EB5-4043-8821-CB6A49A3743C}" srcOrd="0" destOrd="0" presId="urn:microsoft.com/office/officeart/2005/8/layout/process5"/>
    <dgm:cxn modelId="{D6FB6C86-65AA-4F03-8958-065D2D7897CF}" type="presParOf" srcId="{0720CB36-98EC-472C-BAF3-531334AC731E}" destId="{DBF44524-6453-4448-A2FC-D3965A195F3C}" srcOrd="12" destOrd="0" presId="urn:microsoft.com/office/officeart/2005/8/layout/process5"/>
    <dgm:cxn modelId="{2DCC418C-D6EA-458F-9971-C8DFED904EA4}" type="presParOf" srcId="{0720CB36-98EC-472C-BAF3-531334AC731E}" destId="{3086EDE9-E85D-4D9E-992E-6F8BF60AE660}" srcOrd="13" destOrd="0" presId="urn:microsoft.com/office/officeart/2005/8/layout/process5"/>
    <dgm:cxn modelId="{882965F6-CBE9-4B1A-9690-7E39BF6AEB6E}" type="presParOf" srcId="{3086EDE9-E85D-4D9E-992E-6F8BF60AE660}" destId="{2E55464D-FEB5-4092-8AE1-32C846199408}" srcOrd="0" destOrd="0" presId="urn:microsoft.com/office/officeart/2005/8/layout/process5"/>
    <dgm:cxn modelId="{A7580347-9624-43ED-A60D-7DEC3695DDDC}" type="presParOf" srcId="{0720CB36-98EC-472C-BAF3-531334AC731E}" destId="{CF09969A-52C0-4E0E-BB0A-E1C91E895D51}"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7ABE5-E57E-4B4A-AA7F-F987F827B3F2}" type="doc">
      <dgm:prSet loTypeId="urn:microsoft.com/office/officeart/2005/8/layout/pyramid3" loCatId="pyramid" qsTypeId="urn:microsoft.com/office/officeart/2005/8/quickstyle/3d3" qsCatId="3D" csTypeId="urn:microsoft.com/office/officeart/2005/8/colors/colorful2" csCatId="colorful" phldr="1"/>
      <dgm:spPr/>
    </dgm:pt>
    <dgm:pt modelId="{B964AB68-AAC3-4E46-9D7D-BEFEF1E21174}">
      <dgm:prSet phldrT="[Text]" custT="1"/>
      <dgm:spPr/>
      <dgm:t>
        <a:bodyPr/>
        <a:lstStyle/>
        <a:p>
          <a:r>
            <a:rPr lang="en-US" sz="2000" b="1" dirty="0" smtClean="0"/>
            <a:t>Auto-Classification</a:t>
          </a:r>
        </a:p>
      </dgm:t>
    </dgm:pt>
    <dgm:pt modelId="{779A215E-F1B8-4A85-AD35-58C602E94252}" type="parTrans" cxnId="{1A7E4D66-BF62-484F-B5EF-02EC80A69A29}">
      <dgm:prSet/>
      <dgm:spPr/>
      <dgm:t>
        <a:bodyPr/>
        <a:lstStyle/>
        <a:p>
          <a:endParaRPr lang="en-US" sz="2000" b="1"/>
        </a:p>
      </dgm:t>
    </dgm:pt>
    <dgm:pt modelId="{A6FE68FA-EF55-4068-8A56-36AADAFA94B3}" type="sibTrans" cxnId="{1A7E4D66-BF62-484F-B5EF-02EC80A69A29}">
      <dgm:prSet/>
      <dgm:spPr/>
      <dgm:t>
        <a:bodyPr/>
        <a:lstStyle/>
        <a:p>
          <a:endParaRPr lang="en-US" sz="2000" b="1"/>
        </a:p>
      </dgm:t>
    </dgm:pt>
    <dgm:pt modelId="{3542A01E-DECF-453F-9EA4-193250FA6964}">
      <dgm:prSet phldrT="[Text]" custT="1"/>
      <dgm:spPr/>
      <dgm:t>
        <a:bodyPr/>
        <a:lstStyle/>
        <a:p>
          <a:r>
            <a:rPr lang="en-US" sz="2000" b="1" dirty="0" smtClean="0"/>
            <a:t>Structured Workflow Driven Automation</a:t>
          </a:r>
          <a:endParaRPr lang="en-US" sz="2000" b="1" dirty="0"/>
        </a:p>
      </dgm:t>
    </dgm:pt>
    <dgm:pt modelId="{DB936382-2EDA-4794-B6C3-434E60DEC38E}" type="parTrans" cxnId="{2A0B07C1-8931-42D4-A773-E8138BC32427}">
      <dgm:prSet/>
      <dgm:spPr/>
      <dgm:t>
        <a:bodyPr/>
        <a:lstStyle/>
        <a:p>
          <a:endParaRPr lang="en-US" sz="2000" b="1"/>
        </a:p>
      </dgm:t>
    </dgm:pt>
    <dgm:pt modelId="{1447F8CE-F4D8-4B02-8EF2-49A8A3DC730D}" type="sibTrans" cxnId="{2A0B07C1-8931-42D4-A773-E8138BC32427}">
      <dgm:prSet/>
      <dgm:spPr/>
      <dgm:t>
        <a:bodyPr/>
        <a:lstStyle/>
        <a:p>
          <a:endParaRPr lang="en-US" sz="2000" b="1"/>
        </a:p>
      </dgm:t>
    </dgm:pt>
    <dgm:pt modelId="{9D5C2088-C4B8-436B-AB1A-7AAEC5A765E4}">
      <dgm:prSet phldrT="[Text]" custT="1"/>
      <dgm:spPr/>
      <dgm:t>
        <a:bodyPr/>
        <a:lstStyle/>
        <a:p>
          <a:r>
            <a:rPr lang="en-US" sz="2000" b="1" dirty="0" smtClean="0"/>
            <a:t>Manual</a:t>
          </a:r>
          <a:endParaRPr lang="en-US" sz="2000" b="1" dirty="0"/>
        </a:p>
      </dgm:t>
    </dgm:pt>
    <dgm:pt modelId="{868CCFFA-17FE-482F-BDA8-D1109769B6A2}" type="parTrans" cxnId="{F3E62143-B07C-4041-8347-A66E0643D6D2}">
      <dgm:prSet/>
      <dgm:spPr/>
      <dgm:t>
        <a:bodyPr/>
        <a:lstStyle/>
        <a:p>
          <a:endParaRPr lang="en-US" sz="2000" b="1"/>
        </a:p>
      </dgm:t>
    </dgm:pt>
    <dgm:pt modelId="{A1FE2801-4401-49BC-9ADC-528DE47E3575}" type="sibTrans" cxnId="{F3E62143-B07C-4041-8347-A66E0643D6D2}">
      <dgm:prSet/>
      <dgm:spPr/>
      <dgm:t>
        <a:bodyPr/>
        <a:lstStyle/>
        <a:p>
          <a:endParaRPr lang="en-US" sz="2000" b="1"/>
        </a:p>
      </dgm:t>
    </dgm:pt>
    <dgm:pt modelId="{58B06770-424B-442D-A1E9-C00694ACEDC0}" type="pres">
      <dgm:prSet presAssocID="{1397ABE5-E57E-4B4A-AA7F-F987F827B3F2}" presName="Name0" presStyleCnt="0">
        <dgm:presLayoutVars>
          <dgm:dir/>
          <dgm:animLvl val="lvl"/>
          <dgm:resizeHandles val="exact"/>
        </dgm:presLayoutVars>
      </dgm:prSet>
      <dgm:spPr/>
    </dgm:pt>
    <dgm:pt modelId="{7B89C346-522D-480F-82ED-5531AB1F2F42}" type="pres">
      <dgm:prSet presAssocID="{B964AB68-AAC3-4E46-9D7D-BEFEF1E21174}" presName="Name8" presStyleCnt="0"/>
      <dgm:spPr/>
    </dgm:pt>
    <dgm:pt modelId="{AE45A683-7D1E-477C-BA92-A7F1FA82913E}" type="pres">
      <dgm:prSet presAssocID="{B964AB68-AAC3-4E46-9D7D-BEFEF1E21174}" presName="level" presStyleLbl="node1" presStyleIdx="0" presStyleCnt="3">
        <dgm:presLayoutVars>
          <dgm:chMax val="1"/>
          <dgm:bulletEnabled val="1"/>
        </dgm:presLayoutVars>
      </dgm:prSet>
      <dgm:spPr/>
      <dgm:t>
        <a:bodyPr/>
        <a:lstStyle/>
        <a:p>
          <a:endParaRPr lang="en-US"/>
        </a:p>
      </dgm:t>
    </dgm:pt>
    <dgm:pt modelId="{833C5D67-D825-4AC3-9F2B-AAD2FC13EE37}" type="pres">
      <dgm:prSet presAssocID="{B964AB68-AAC3-4E46-9D7D-BEFEF1E21174}" presName="levelTx" presStyleLbl="revTx" presStyleIdx="0" presStyleCnt="0">
        <dgm:presLayoutVars>
          <dgm:chMax val="1"/>
          <dgm:bulletEnabled val="1"/>
        </dgm:presLayoutVars>
      </dgm:prSet>
      <dgm:spPr/>
      <dgm:t>
        <a:bodyPr/>
        <a:lstStyle/>
        <a:p>
          <a:endParaRPr lang="en-US"/>
        </a:p>
      </dgm:t>
    </dgm:pt>
    <dgm:pt modelId="{2A0700EE-D776-44EE-960F-90A51B595F20}" type="pres">
      <dgm:prSet presAssocID="{3542A01E-DECF-453F-9EA4-193250FA6964}" presName="Name8" presStyleCnt="0"/>
      <dgm:spPr/>
    </dgm:pt>
    <dgm:pt modelId="{24C7A85F-BCE4-42BD-B094-93B015B55F72}" type="pres">
      <dgm:prSet presAssocID="{3542A01E-DECF-453F-9EA4-193250FA6964}" presName="level" presStyleLbl="node1" presStyleIdx="1" presStyleCnt="3">
        <dgm:presLayoutVars>
          <dgm:chMax val="1"/>
          <dgm:bulletEnabled val="1"/>
        </dgm:presLayoutVars>
      </dgm:prSet>
      <dgm:spPr/>
      <dgm:t>
        <a:bodyPr/>
        <a:lstStyle/>
        <a:p>
          <a:endParaRPr lang="en-US"/>
        </a:p>
      </dgm:t>
    </dgm:pt>
    <dgm:pt modelId="{DD22740A-27B8-4D67-9C79-012555F1BFE3}" type="pres">
      <dgm:prSet presAssocID="{3542A01E-DECF-453F-9EA4-193250FA6964}" presName="levelTx" presStyleLbl="revTx" presStyleIdx="0" presStyleCnt="0">
        <dgm:presLayoutVars>
          <dgm:chMax val="1"/>
          <dgm:bulletEnabled val="1"/>
        </dgm:presLayoutVars>
      </dgm:prSet>
      <dgm:spPr/>
      <dgm:t>
        <a:bodyPr/>
        <a:lstStyle/>
        <a:p>
          <a:endParaRPr lang="en-US"/>
        </a:p>
      </dgm:t>
    </dgm:pt>
    <dgm:pt modelId="{275173D9-9B26-4106-91E7-0AA3B0C1346E}" type="pres">
      <dgm:prSet presAssocID="{9D5C2088-C4B8-436B-AB1A-7AAEC5A765E4}" presName="Name8" presStyleCnt="0"/>
      <dgm:spPr/>
    </dgm:pt>
    <dgm:pt modelId="{B09F9E2E-D124-41AA-8C26-1CE047E76F20}" type="pres">
      <dgm:prSet presAssocID="{9D5C2088-C4B8-436B-AB1A-7AAEC5A765E4}" presName="level" presStyleLbl="node1" presStyleIdx="2" presStyleCnt="3">
        <dgm:presLayoutVars>
          <dgm:chMax val="1"/>
          <dgm:bulletEnabled val="1"/>
        </dgm:presLayoutVars>
      </dgm:prSet>
      <dgm:spPr/>
      <dgm:t>
        <a:bodyPr/>
        <a:lstStyle/>
        <a:p>
          <a:endParaRPr lang="en-US"/>
        </a:p>
      </dgm:t>
    </dgm:pt>
    <dgm:pt modelId="{61F047B6-20F5-40E6-8830-DA01534EC15E}" type="pres">
      <dgm:prSet presAssocID="{9D5C2088-C4B8-436B-AB1A-7AAEC5A765E4}" presName="levelTx" presStyleLbl="revTx" presStyleIdx="0" presStyleCnt="0">
        <dgm:presLayoutVars>
          <dgm:chMax val="1"/>
          <dgm:bulletEnabled val="1"/>
        </dgm:presLayoutVars>
      </dgm:prSet>
      <dgm:spPr/>
      <dgm:t>
        <a:bodyPr/>
        <a:lstStyle/>
        <a:p>
          <a:endParaRPr lang="en-US"/>
        </a:p>
      </dgm:t>
    </dgm:pt>
  </dgm:ptLst>
  <dgm:cxnLst>
    <dgm:cxn modelId="{DB248458-EA74-4A83-B7F2-FA5C35535560}" type="presOf" srcId="{9D5C2088-C4B8-436B-AB1A-7AAEC5A765E4}" destId="{B09F9E2E-D124-41AA-8C26-1CE047E76F20}" srcOrd="0" destOrd="0" presId="urn:microsoft.com/office/officeart/2005/8/layout/pyramid3"/>
    <dgm:cxn modelId="{F3E62143-B07C-4041-8347-A66E0643D6D2}" srcId="{1397ABE5-E57E-4B4A-AA7F-F987F827B3F2}" destId="{9D5C2088-C4B8-436B-AB1A-7AAEC5A765E4}" srcOrd="2" destOrd="0" parTransId="{868CCFFA-17FE-482F-BDA8-D1109769B6A2}" sibTransId="{A1FE2801-4401-49BC-9ADC-528DE47E3575}"/>
    <dgm:cxn modelId="{F8761407-213D-4AAF-B3F6-14A24CEAC5C0}" type="presOf" srcId="{B964AB68-AAC3-4E46-9D7D-BEFEF1E21174}" destId="{833C5D67-D825-4AC3-9F2B-AAD2FC13EE37}" srcOrd="1" destOrd="0" presId="urn:microsoft.com/office/officeart/2005/8/layout/pyramid3"/>
    <dgm:cxn modelId="{DF11B9CC-5C54-4FDA-9FFC-263402248B56}" type="presOf" srcId="{B964AB68-AAC3-4E46-9D7D-BEFEF1E21174}" destId="{AE45A683-7D1E-477C-BA92-A7F1FA82913E}" srcOrd="0" destOrd="0" presId="urn:microsoft.com/office/officeart/2005/8/layout/pyramid3"/>
    <dgm:cxn modelId="{A8B49215-C4C4-4125-ADB7-196C55DDCA44}" type="presOf" srcId="{3542A01E-DECF-453F-9EA4-193250FA6964}" destId="{DD22740A-27B8-4D67-9C79-012555F1BFE3}" srcOrd="1" destOrd="0" presId="urn:microsoft.com/office/officeart/2005/8/layout/pyramid3"/>
    <dgm:cxn modelId="{1A7E4D66-BF62-484F-B5EF-02EC80A69A29}" srcId="{1397ABE5-E57E-4B4A-AA7F-F987F827B3F2}" destId="{B964AB68-AAC3-4E46-9D7D-BEFEF1E21174}" srcOrd="0" destOrd="0" parTransId="{779A215E-F1B8-4A85-AD35-58C602E94252}" sibTransId="{A6FE68FA-EF55-4068-8A56-36AADAFA94B3}"/>
    <dgm:cxn modelId="{E345ECA1-8817-4977-872B-8D36E56A087A}" type="presOf" srcId="{9D5C2088-C4B8-436B-AB1A-7AAEC5A765E4}" destId="{61F047B6-20F5-40E6-8830-DA01534EC15E}" srcOrd="1" destOrd="0" presId="urn:microsoft.com/office/officeart/2005/8/layout/pyramid3"/>
    <dgm:cxn modelId="{2A0B07C1-8931-42D4-A773-E8138BC32427}" srcId="{1397ABE5-E57E-4B4A-AA7F-F987F827B3F2}" destId="{3542A01E-DECF-453F-9EA4-193250FA6964}" srcOrd="1" destOrd="0" parTransId="{DB936382-2EDA-4794-B6C3-434E60DEC38E}" sibTransId="{1447F8CE-F4D8-4B02-8EF2-49A8A3DC730D}"/>
    <dgm:cxn modelId="{BA4DBD19-457D-44D2-A712-E1FE5957699D}" type="presOf" srcId="{3542A01E-DECF-453F-9EA4-193250FA6964}" destId="{24C7A85F-BCE4-42BD-B094-93B015B55F72}" srcOrd="0" destOrd="0" presId="urn:microsoft.com/office/officeart/2005/8/layout/pyramid3"/>
    <dgm:cxn modelId="{77343889-468A-4066-B3DE-6CCAC26F4317}" type="presOf" srcId="{1397ABE5-E57E-4B4A-AA7F-F987F827B3F2}" destId="{58B06770-424B-442D-A1E9-C00694ACEDC0}" srcOrd="0" destOrd="0" presId="urn:microsoft.com/office/officeart/2005/8/layout/pyramid3"/>
    <dgm:cxn modelId="{56C22751-30B8-416B-B881-31274BA676BF}" type="presParOf" srcId="{58B06770-424B-442D-A1E9-C00694ACEDC0}" destId="{7B89C346-522D-480F-82ED-5531AB1F2F42}" srcOrd="0" destOrd="0" presId="urn:microsoft.com/office/officeart/2005/8/layout/pyramid3"/>
    <dgm:cxn modelId="{D4934A63-67CB-4E44-BFEC-5CB27E806E01}" type="presParOf" srcId="{7B89C346-522D-480F-82ED-5531AB1F2F42}" destId="{AE45A683-7D1E-477C-BA92-A7F1FA82913E}" srcOrd="0" destOrd="0" presId="urn:microsoft.com/office/officeart/2005/8/layout/pyramid3"/>
    <dgm:cxn modelId="{B3F042A9-E9FE-4BA4-8748-3E4B1196FBF9}" type="presParOf" srcId="{7B89C346-522D-480F-82ED-5531AB1F2F42}" destId="{833C5D67-D825-4AC3-9F2B-AAD2FC13EE37}" srcOrd="1" destOrd="0" presId="urn:microsoft.com/office/officeart/2005/8/layout/pyramid3"/>
    <dgm:cxn modelId="{B0AC87C7-6B9F-4B54-AC3D-61E257B39F24}" type="presParOf" srcId="{58B06770-424B-442D-A1E9-C00694ACEDC0}" destId="{2A0700EE-D776-44EE-960F-90A51B595F20}" srcOrd="1" destOrd="0" presId="urn:microsoft.com/office/officeart/2005/8/layout/pyramid3"/>
    <dgm:cxn modelId="{F9FB700E-77AE-48E0-A714-FC0643197D67}" type="presParOf" srcId="{2A0700EE-D776-44EE-960F-90A51B595F20}" destId="{24C7A85F-BCE4-42BD-B094-93B015B55F72}" srcOrd="0" destOrd="0" presId="urn:microsoft.com/office/officeart/2005/8/layout/pyramid3"/>
    <dgm:cxn modelId="{4B384AF7-8403-4256-B0FF-3E30FFA36F01}" type="presParOf" srcId="{2A0700EE-D776-44EE-960F-90A51B595F20}" destId="{DD22740A-27B8-4D67-9C79-012555F1BFE3}" srcOrd="1" destOrd="0" presId="urn:microsoft.com/office/officeart/2005/8/layout/pyramid3"/>
    <dgm:cxn modelId="{A7151D3E-69CC-4E1D-8F53-CBEB4C5D96C8}" type="presParOf" srcId="{58B06770-424B-442D-A1E9-C00694ACEDC0}" destId="{275173D9-9B26-4106-91E7-0AA3B0C1346E}" srcOrd="2" destOrd="0" presId="urn:microsoft.com/office/officeart/2005/8/layout/pyramid3"/>
    <dgm:cxn modelId="{8C3836A4-9400-48B6-BA76-07B40935E52F}" type="presParOf" srcId="{275173D9-9B26-4106-91E7-0AA3B0C1346E}" destId="{B09F9E2E-D124-41AA-8C26-1CE047E76F20}" srcOrd="0" destOrd="0" presId="urn:microsoft.com/office/officeart/2005/8/layout/pyramid3"/>
    <dgm:cxn modelId="{AF7A2E57-A9CB-47B3-B715-FECDBEE3611D}" type="presParOf" srcId="{275173D9-9B26-4106-91E7-0AA3B0C1346E}" destId="{61F047B6-20F5-40E6-8830-DA01534EC15E}"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B1FA4B-BD3D-4E6F-82A4-35F9DD1C151C}" type="doc">
      <dgm:prSet loTypeId="urn:microsoft.com/office/officeart/2009/3/layout/RandomtoResultProcess" loCatId="process" qsTypeId="urn:microsoft.com/office/officeart/2005/8/quickstyle/3d3" qsCatId="3D" csTypeId="urn:microsoft.com/office/officeart/2005/8/colors/colorful2" csCatId="colorful" phldr="1"/>
      <dgm:spPr/>
      <dgm:t>
        <a:bodyPr/>
        <a:lstStyle/>
        <a:p>
          <a:endParaRPr lang="en-US"/>
        </a:p>
      </dgm:t>
    </dgm:pt>
    <dgm:pt modelId="{0688D7D2-4B93-49BA-B460-E7FF8A908E3F}">
      <dgm:prSet phldrT="[Text]"/>
      <dgm:spPr/>
      <dgm:t>
        <a:bodyPr/>
        <a:lstStyle/>
        <a:p>
          <a:r>
            <a:rPr lang="en-US" dirty="0" smtClean="0"/>
            <a:t>200 schedules / 2330 retention periods</a:t>
          </a:r>
          <a:endParaRPr lang="en-US" dirty="0"/>
        </a:p>
      </dgm:t>
    </dgm:pt>
    <dgm:pt modelId="{45BFE78C-7333-4804-BB2F-D00ED573672C}" type="parTrans" cxnId="{A613ABF3-F3C3-4983-A2C9-8C462F916C79}">
      <dgm:prSet/>
      <dgm:spPr/>
      <dgm:t>
        <a:bodyPr/>
        <a:lstStyle/>
        <a:p>
          <a:endParaRPr lang="en-US"/>
        </a:p>
      </dgm:t>
    </dgm:pt>
    <dgm:pt modelId="{ADC40E4A-FF8A-4CD5-A16A-5674AE263E86}" type="sibTrans" cxnId="{A613ABF3-F3C3-4983-A2C9-8C462F916C79}">
      <dgm:prSet/>
      <dgm:spPr/>
      <dgm:t>
        <a:bodyPr/>
        <a:lstStyle/>
        <a:p>
          <a:endParaRPr lang="en-US"/>
        </a:p>
      </dgm:t>
    </dgm:pt>
    <dgm:pt modelId="{B38C5B59-881C-447F-8D96-C1F3058FF21F}">
      <dgm:prSet phldrT="[Text]"/>
      <dgm:spPr/>
      <dgm:t>
        <a:bodyPr/>
        <a:lstStyle/>
        <a:p>
          <a:r>
            <a:rPr lang="en-US" dirty="0" smtClean="0"/>
            <a:t>Individual Bureau Schedules</a:t>
          </a:r>
          <a:endParaRPr lang="en-US" dirty="0"/>
        </a:p>
      </dgm:t>
    </dgm:pt>
    <dgm:pt modelId="{104EC72A-DFC5-41CD-8051-71F07BB3EDEF}" type="parTrans" cxnId="{337D8B6B-61B7-4A67-92EC-3DD400DD51E6}">
      <dgm:prSet/>
      <dgm:spPr/>
      <dgm:t>
        <a:bodyPr/>
        <a:lstStyle/>
        <a:p>
          <a:endParaRPr lang="en-US"/>
        </a:p>
      </dgm:t>
    </dgm:pt>
    <dgm:pt modelId="{06BDE142-2CEE-474C-BBC8-6684D67BD66A}" type="sibTrans" cxnId="{337D8B6B-61B7-4A67-92EC-3DD400DD51E6}">
      <dgm:prSet/>
      <dgm:spPr/>
      <dgm:t>
        <a:bodyPr/>
        <a:lstStyle/>
        <a:p>
          <a:endParaRPr lang="en-US"/>
        </a:p>
      </dgm:t>
    </dgm:pt>
    <dgm:pt modelId="{34EA148A-3789-46F1-AD8F-9997AA104994}">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rPr>
            <a:t>1 schedule with </a:t>
          </a:r>
        </a:p>
        <a:p>
          <a:pPr marL="0" marR="0" indent="0"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rPr>
            <a:t>37 lines of business having</a:t>
          </a:r>
        </a:p>
        <a:p>
          <a:pPr defTabSz="1022350">
            <a:lnSpc>
              <a:spcPct val="90000"/>
            </a:lnSpc>
            <a:spcBef>
              <a:spcPct val="0"/>
            </a:spcBef>
            <a:spcAft>
              <a:spcPct val="35000"/>
            </a:spcAft>
          </a:pPr>
          <a:r>
            <a:rPr lang="en-US" dirty="0" smtClean="0">
              <a:solidFill>
                <a:schemeClr val="tx1"/>
              </a:solidFill>
            </a:rPr>
            <a:t>189 retention periods </a:t>
          </a:r>
        </a:p>
      </dgm:t>
    </dgm:pt>
    <dgm:pt modelId="{5E2D1A68-6F10-4AF8-A9E6-91367C255A92}" type="parTrans" cxnId="{8CA585AB-1728-436C-82EF-18F91BE53A1E}">
      <dgm:prSet/>
      <dgm:spPr/>
      <dgm:t>
        <a:bodyPr/>
        <a:lstStyle/>
        <a:p>
          <a:endParaRPr lang="en-US"/>
        </a:p>
      </dgm:t>
    </dgm:pt>
    <dgm:pt modelId="{3BF92F03-DE84-42A2-9CD0-15637DE70DB8}" type="sibTrans" cxnId="{8CA585AB-1728-436C-82EF-18F91BE53A1E}">
      <dgm:prSet/>
      <dgm:spPr/>
      <dgm:t>
        <a:bodyPr/>
        <a:lstStyle/>
        <a:p>
          <a:endParaRPr lang="en-US"/>
        </a:p>
      </dgm:t>
    </dgm:pt>
    <dgm:pt modelId="{33926FF6-D5F7-441A-99A7-709D46394275}">
      <dgm:prSet phldrT="[Text]"/>
      <dgm:spPr/>
      <dgm:t>
        <a:bodyPr/>
        <a:lstStyle/>
        <a:p>
          <a:r>
            <a:rPr lang="en-US" dirty="0" smtClean="0"/>
            <a:t>Departmental Records Schedule</a:t>
          </a:r>
          <a:endParaRPr lang="en-US" dirty="0"/>
        </a:p>
      </dgm:t>
    </dgm:pt>
    <dgm:pt modelId="{1D972AD4-F1CD-43BF-A1FD-E7A5BDB5A055}" type="parTrans" cxnId="{D0E01094-3385-4296-B144-E579FC949AD4}">
      <dgm:prSet/>
      <dgm:spPr/>
      <dgm:t>
        <a:bodyPr/>
        <a:lstStyle/>
        <a:p>
          <a:endParaRPr lang="en-US"/>
        </a:p>
      </dgm:t>
    </dgm:pt>
    <dgm:pt modelId="{983D1119-14BD-4D11-9027-E6E75738E64B}" type="sibTrans" cxnId="{D0E01094-3385-4296-B144-E579FC949AD4}">
      <dgm:prSet/>
      <dgm:spPr/>
      <dgm:t>
        <a:bodyPr/>
        <a:lstStyle/>
        <a:p>
          <a:endParaRPr lang="en-US"/>
        </a:p>
      </dgm:t>
    </dgm:pt>
    <dgm:pt modelId="{DB2BBBCB-70E5-45C7-B099-1B8008A14FD5}" type="pres">
      <dgm:prSet presAssocID="{D4B1FA4B-BD3D-4E6F-82A4-35F9DD1C151C}" presName="Name0" presStyleCnt="0">
        <dgm:presLayoutVars>
          <dgm:dir/>
          <dgm:animOne val="branch"/>
          <dgm:animLvl val="lvl"/>
        </dgm:presLayoutVars>
      </dgm:prSet>
      <dgm:spPr/>
      <dgm:t>
        <a:bodyPr/>
        <a:lstStyle/>
        <a:p>
          <a:endParaRPr lang="en-US"/>
        </a:p>
      </dgm:t>
    </dgm:pt>
    <dgm:pt modelId="{294893DA-D798-4293-81F9-88D1AABE7419}" type="pres">
      <dgm:prSet presAssocID="{0688D7D2-4B93-49BA-B460-E7FF8A908E3F}" presName="chaos" presStyleCnt="0"/>
      <dgm:spPr/>
    </dgm:pt>
    <dgm:pt modelId="{35322B0B-166B-4709-B463-7BF3F9D24D84}" type="pres">
      <dgm:prSet presAssocID="{0688D7D2-4B93-49BA-B460-E7FF8A908E3F}" presName="parTx1" presStyleLbl="revTx" presStyleIdx="0" presStyleCnt="3"/>
      <dgm:spPr/>
      <dgm:t>
        <a:bodyPr/>
        <a:lstStyle/>
        <a:p>
          <a:endParaRPr lang="en-US"/>
        </a:p>
      </dgm:t>
    </dgm:pt>
    <dgm:pt modelId="{9D904EA2-0177-4075-88D2-A0AF1C4FAFE9}" type="pres">
      <dgm:prSet presAssocID="{0688D7D2-4B93-49BA-B460-E7FF8A908E3F}" presName="desTx1" presStyleLbl="revTx" presStyleIdx="1" presStyleCnt="3">
        <dgm:presLayoutVars>
          <dgm:bulletEnabled val="1"/>
        </dgm:presLayoutVars>
      </dgm:prSet>
      <dgm:spPr/>
      <dgm:t>
        <a:bodyPr/>
        <a:lstStyle/>
        <a:p>
          <a:endParaRPr lang="en-US"/>
        </a:p>
      </dgm:t>
    </dgm:pt>
    <dgm:pt modelId="{D66442E6-53D6-4C7A-9411-DCCE3D543878}" type="pres">
      <dgm:prSet presAssocID="{0688D7D2-4B93-49BA-B460-E7FF8A908E3F}" presName="c1" presStyleLbl="node1" presStyleIdx="0" presStyleCnt="19"/>
      <dgm:spPr/>
    </dgm:pt>
    <dgm:pt modelId="{B7ADE91D-9412-442A-BE8C-6B1C7E38E30D}" type="pres">
      <dgm:prSet presAssocID="{0688D7D2-4B93-49BA-B460-E7FF8A908E3F}" presName="c2" presStyleLbl="node1" presStyleIdx="1" presStyleCnt="19"/>
      <dgm:spPr/>
    </dgm:pt>
    <dgm:pt modelId="{0161E3B5-21C0-4792-B00F-55926F6FE09F}" type="pres">
      <dgm:prSet presAssocID="{0688D7D2-4B93-49BA-B460-E7FF8A908E3F}" presName="c3" presStyleLbl="node1" presStyleIdx="2" presStyleCnt="19"/>
      <dgm:spPr/>
    </dgm:pt>
    <dgm:pt modelId="{42BF42AB-F35B-429D-8C3B-B2C86E5655FB}" type="pres">
      <dgm:prSet presAssocID="{0688D7D2-4B93-49BA-B460-E7FF8A908E3F}" presName="c4" presStyleLbl="node1" presStyleIdx="3" presStyleCnt="19"/>
      <dgm:spPr/>
    </dgm:pt>
    <dgm:pt modelId="{1EF5AA18-74DB-4039-8259-4EE60BFF7734}" type="pres">
      <dgm:prSet presAssocID="{0688D7D2-4B93-49BA-B460-E7FF8A908E3F}" presName="c5" presStyleLbl="node1" presStyleIdx="4" presStyleCnt="19"/>
      <dgm:spPr/>
    </dgm:pt>
    <dgm:pt modelId="{1C010FDC-50E2-4D35-9BE7-21DD4493129E}" type="pres">
      <dgm:prSet presAssocID="{0688D7D2-4B93-49BA-B460-E7FF8A908E3F}" presName="c6" presStyleLbl="node1" presStyleIdx="5" presStyleCnt="19"/>
      <dgm:spPr/>
    </dgm:pt>
    <dgm:pt modelId="{6A9D2C94-7393-4878-846A-87ADDE498CAF}" type="pres">
      <dgm:prSet presAssocID="{0688D7D2-4B93-49BA-B460-E7FF8A908E3F}" presName="c7" presStyleLbl="node1" presStyleIdx="6" presStyleCnt="19"/>
      <dgm:spPr/>
    </dgm:pt>
    <dgm:pt modelId="{E0BA1102-74A9-499E-BEA8-F174664F5ECF}" type="pres">
      <dgm:prSet presAssocID="{0688D7D2-4B93-49BA-B460-E7FF8A908E3F}" presName="c8" presStyleLbl="node1" presStyleIdx="7" presStyleCnt="19"/>
      <dgm:spPr/>
    </dgm:pt>
    <dgm:pt modelId="{96D579E1-4C28-4245-80FB-213A601A31B9}" type="pres">
      <dgm:prSet presAssocID="{0688D7D2-4B93-49BA-B460-E7FF8A908E3F}" presName="c9" presStyleLbl="node1" presStyleIdx="8" presStyleCnt="19"/>
      <dgm:spPr/>
    </dgm:pt>
    <dgm:pt modelId="{819AED97-2CAB-475E-8D3B-DF6BCBF0AEE1}" type="pres">
      <dgm:prSet presAssocID="{0688D7D2-4B93-49BA-B460-E7FF8A908E3F}" presName="c10" presStyleLbl="node1" presStyleIdx="9" presStyleCnt="19"/>
      <dgm:spPr/>
    </dgm:pt>
    <dgm:pt modelId="{B02A70E8-6184-4BBA-8410-958F762472C3}" type="pres">
      <dgm:prSet presAssocID="{0688D7D2-4B93-49BA-B460-E7FF8A908E3F}" presName="c11" presStyleLbl="node1" presStyleIdx="10" presStyleCnt="19"/>
      <dgm:spPr/>
    </dgm:pt>
    <dgm:pt modelId="{00673560-D0AE-46F4-927C-1F217D0B12B2}" type="pres">
      <dgm:prSet presAssocID="{0688D7D2-4B93-49BA-B460-E7FF8A908E3F}" presName="c12" presStyleLbl="node1" presStyleIdx="11" presStyleCnt="19"/>
      <dgm:spPr/>
    </dgm:pt>
    <dgm:pt modelId="{01381F15-CB08-414D-A760-0D3BFC2C6CC2}" type="pres">
      <dgm:prSet presAssocID="{0688D7D2-4B93-49BA-B460-E7FF8A908E3F}" presName="c13" presStyleLbl="node1" presStyleIdx="12" presStyleCnt="19"/>
      <dgm:spPr/>
    </dgm:pt>
    <dgm:pt modelId="{9121F158-2BB3-4DFC-9415-7FCF3B00219D}" type="pres">
      <dgm:prSet presAssocID="{0688D7D2-4B93-49BA-B460-E7FF8A908E3F}" presName="c14" presStyleLbl="node1" presStyleIdx="13" presStyleCnt="19"/>
      <dgm:spPr/>
    </dgm:pt>
    <dgm:pt modelId="{2015EB90-FD67-4E03-8887-C87B98B136CE}" type="pres">
      <dgm:prSet presAssocID="{0688D7D2-4B93-49BA-B460-E7FF8A908E3F}" presName="c15" presStyleLbl="node1" presStyleIdx="14" presStyleCnt="19"/>
      <dgm:spPr/>
    </dgm:pt>
    <dgm:pt modelId="{F9DEF0CD-A03B-4EC0-B9AF-6DA21AC8D483}" type="pres">
      <dgm:prSet presAssocID="{0688D7D2-4B93-49BA-B460-E7FF8A908E3F}" presName="c16" presStyleLbl="node1" presStyleIdx="15" presStyleCnt="19"/>
      <dgm:spPr/>
    </dgm:pt>
    <dgm:pt modelId="{77511607-568F-409B-9E9F-FAE2BE42028A}" type="pres">
      <dgm:prSet presAssocID="{0688D7D2-4B93-49BA-B460-E7FF8A908E3F}" presName="c17" presStyleLbl="node1" presStyleIdx="16" presStyleCnt="19"/>
      <dgm:spPr/>
    </dgm:pt>
    <dgm:pt modelId="{19897127-ED27-4809-BB32-1121DA26EDFB}" type="pres">
      <dgm:prSet presAssocID="{0688D7D2-4B93-49BA-B460-E7FF8A908E3F}" presName="c18" presStyleLbl="node1" presStyleIdx="17" presStyleCnt="19"/>
      <dgm:spPr/>
    </dgm:pt>
    <dgm:pt modelId="{B5A9147B-B65B-48C9-B999-3BBDEBBF6824}" type="pres">
      <dgm:prSet presAssocID="{ADC40E4A-FF8A-4CD5-A16A-5674AE263E86}" presName="chevronComposite1" presStyleCnt="0"/>
      <dgm:spPr/>
    </dgm:pt>
    <dgm:pt modelId="{C0E697A5-E2B4-4BEC-95D4-66163066B2BF}" type="pres">
      <dgm:prSet presAssocID="{ADC40E4A-FF8A-4CD5-A16A-5674AE263E86}" presName="chevron1" presStyleLbl="sibTrans2D1" presStyleIdx="0" presStyleCnt="2" custLinFactNeighborX="21125" custLinFactNeighborY="1583"/>
      <dgm:spPr/>
      <dgm:t>
        <a:bodyPr/>
        <a:lstStyle/>
        <a:p>
          <a:endParaRPr lang="en-US"/>
        </a:p>
      </dgm:t>
    </dgm:pt>
    <dgm:pt modelId="{976A001C-DFAD-4796-898A-CA0930FC27F7}" type="pres">
      <dgm:prSet presAssocID="{ADC40E4A-FF8A-4CD5-A16A-5674AE263E86}" presName="spChevron1" presStyleCnt="0"/>
      <dgm:spPr/>
    </dgm:pt>
    <dgm:pt modelId="{F5BB383B-D19B-4FB2-9F00-6C81430CC69E}" type="pres">
      <dgm:prSet presAssocID="{ADC40E4A-FF8A-4CD5-A16A-5674AE263E86}" presName="overlap" presStyleCnt="0"/>
      <dgm:spPr/>
    </dgm:pt>
    <dgm:pt modelId="{A739711A-03F0-48AC-9A9C-CDBFA40EBA8B}" type="pres">
      <dgm:prSet presAssocID="{ADC40E4A-FF8A-4CD5-A16A-5674AE263E86}" presName="chevronComposite2" presStyleCnt="0"/>
      <dgm:spPr/>
    </dgm:pt>
    <dgm:pt modelId="{CDBB2C71-1041-46D6-A59A-B547D3D9E7FB}" type="pres">
      <dgm:prSet presAssocID="{ADC40E4A-FF8A-4CD5-A16A-5674AE263E86}" presName="chevron2" presStyleLbl="sibTrans2D1" presStyleIdx="1" presStyleCnt="2"/>
      <dgm:spPr/>
    </dgm:pt>
    <dgm:pt modelId="{E66BE2B0-6F22-4799-8518-283715DD9519}" type="pres">
      <dgm:prSet presAssocID="{ADC40E4A-FF8A-4CD5-A16A-5674AE263E86}" presName="spChevron2" presStyleCnt="0"/>
      <dgm:spPr/>
    </dgm:pt>
    <dgm:pt modelId="{BD44F570-4E79-46EC-86A8-3F7DF8AADCE6}" type="pres">
      <dgm:prSet presAssocID="{34EA148A-3789-46F1-AD8F-9997AA104994}" presName="last" presStyleCnt="0"/>
      <dgm:spPr/>
    </dgm:pt>
    <dgm:pt modelId="{BAD0C846-2BD2-4736-A58E-CCF85760BD30}" type="pres">
      <dgm:prSet presAssocID="{34EA148A-3789-46F1-AD8F-9997AA104994}" presName="circleTx" presStyleLbl="node1" presStyleIdx="18" presStyleCnt="19" custScaleX="115689" custScaleY="115878"/>
      <dgm:spPr/>
      <dgm:t>
        <a:bodyPr/>
        <a:lstStyle/>
        <a:p>
          <a:endParaRPr lang="en-US"/>
        </a:p>
      </dgm:t>
    </dgm:pt>
    <dgm:pt modelId="{B94E1AB5-A01C-423A-90CA-E461BDB2C167}" type="pres">
      <dgm:prSet presAssocID="{34EA148A-3789-46F1-AD8F-9997AA104994}" presName="desTxN" presStyleLbl="revTx" presStyleIdx="2" presStyleCnt="3">
        <dgm:presLayoutVars>
          <dgm:bulletEnabled val="1"/>
        </dgm:presLayoutVars>
      </dgm:prSet>
      <dgm:spPr/>
      <dgm:t>
        <a:bodyPr/>
        <a:lstStyle/>
        <a:p>
          <a:endParaRPr lang="en-US"/>
        </a:p>
      </dgm:t>
    </dgm:pt>
    <dgm:pt modelId="{9A295E43-EDFE-406F-A9A2-98F7E1A63ACD}" type="pres">
      <dgm:prSet presAssocID="{34EA148A-3789-46F1-AD8F-9997AA104994}" presName="spN" presStyleCnt="0"/>
      <dgm:spPr/>
    </dgm:pt>
  </dgm:ptLst>
  <dgm:cxnLst>
    <dgm:cxn modelId="{9E798EEF-4951-476E-BA3F-EE117AEE79B0}" type="presOf" srcId="{D4B1FA4B-BD3D-4E6F-82A4-35F9DD1C151C}" destId="{DB2BBBCB-70E5-45C7-B099-1B8008A14FD5}" srcOrd="0" destOrd="0" presId="urn:microsoft.com/office/officeart/2009/3/layout/RandomtoResultProcess"/>
    <dgm:cxn modelId="{8CA585AB-1728-436C-82EF-18F91BE53A1E}" srcId="{D4B1FA4B-BD3D-4E6F-82A4-35F9DD1C151C}" destId="{34EA148A-3789-46F1-AD8F-9997AA104994}" srcOrd="1" destOrd="0" parTransId="{5E2D1A68-6F10-4AF8-A9E6-91367C255A92}" sibTransId="{3BF92F03-DE84-42A2-9CD0-15637DE70DB8}"/>
    <dgm:cxn modelId="{C4789393-4AB4-45E0-8C32-106A2BA673E8}" type="presOf" srcId="{33926FF6-D5F7-441A-99A7-709D46394275}" destId="{B94E1AB5-A01C-423A-90CA-E461BDB2C167}" srcOrd="0" destOrd="0" presId="urn:microsoft.com/office/officeart/2009/3/layout/RandomtoResultProcess"/>
    <dgm:cxn modelId="{A6956147-F4D8-49D5-80DC-35C2D7FAE109}" type="presOf" srcId="{0688D7D2-4B93-49BA-B460-E7FF8A908E3F}" destId="{35322B0B-166B-4709-B463-7BF3F9D24D84}" srcOrd="0" destOrd="0" presId="urn:microsoft.com/office/officeart/2009/3/layout/RandomtoResultProcess"/>
    <dgm:cxn modelId="{A613ABF3-F3C3-4983-A2C9-8C462F916C79}" srcId="{D4B1FA4B-BD3D-4E6F-82A4-35F9DD1C151C}" destId="{0688D7D2-4B93-49BA-B460-E7FF8A908E3F}" srcOrd="0" destOrd="0" parTransId="{45BFE78C-7333-4804-BB2F-D00ED573672C}" sibTransId="{ADC40E4A-FF8A-4CD5-A16A-5674AE263E86}"/>
    <dgm:cxn modelId="{D0E01094-3385-4296-B144-E579FC949AD4}" srcId="{34EA148A-3789-46F1-AD8F-9997AA104994}" destId="{33926FF6-D5F7-441A-99A7-709D46394275}" srcOrd="0" destOrd="0" parTransId="{1D972AD4-F1CD-43BF-A1FD-E7A5BDB5A055}" sibTransId="{983D1119-14BD-4D11-9027-E6E75738E64B}"/>
    <dgm:cxn modelId="{55A7D6C9-530F-45B1-B43E-EFD05B196557}" type="presOf" srcId="{34EA148A-3789-46F1-AD8F-9997AA104994}" destId="{BAD0C846-2BD2-4736-A58E-CCF85760BD30}" srcOrd="0" destOrd="0" presId="urn:microsoft.com/office/officeart/2009/3/layout/RandomtoResultProcess"/>
    <dgm:cxn modelId="{54692EB2-3AF3-4F8B-A717-8FFB73BBB3D1}" type="presOf" srcId="{B38C5B59-881C-447F-8D96-C1F3058FF21F}" destId="{9D904EA2-0177-4075-88D2-A0AF1C4FAFE9}" srcOrd="0" destOrd="0" presId="urn:microsoft.com/office/officeart/2009/3/layout/RandomtoResultProcess"/>
    <dgm:cxn modelId="{337D8B6B-61B7-4A67-92EC-3DD400DD51E6}" srcId="{0688D7D2-4B93-49BA-B460-E7FF8A908E3F}" destId="{B38C5B59-881C-447F-8D96-C1F3058FF21F}" srcOrd="0" destOrd="0" parTransId="{104EC72A-DFC5-41CD-8051-71F07BB3EDEF}" sibTransId="{06BDE142-2CEE-474C-BBC8-6684D67BD66A}"/>
    <dgm:cxn modelId="{F043586A-5EE5-405A-B8EB-040BE31C157C}" type="presParOf" srcId="{DB2BBBCB-70E5-45C7-B099-1B8008A14FD5}" destId="{294893DA-D798-4293-81F9-88D1AABE7419}" srcOrd="0" destOrd="0" presId="urn:microsoft.com/office/officeart/2009/3/layout/RandomtoResultProcess"/>
    <dgm:cxn modelId="{14A192AC-0834-45C5-A52B-5D12A0F9C496}" type="presParOf" srcId="{294893DA-D798-4293-81F9-88D1AABE7419}" destId="{35322B0B-166B-4709-B463-7BF3F9D24D84}" srcOrd="0" destOrd="0" presId="urn:microsoft.com/office/officeart/2009/3/layout/RandomtoResultProcess"/>
    <dgm:cxn modelId="{4348AD20-3ABD-4F2E-AA1D-24D5504EDA92}" type="presParOf" srcId="{294893DA-D798-4293-81F9-88D1AABE7419}" destId="{9D904EA2-0177-4075-88D2-A0AF1C4FAFE9}" srcOrd="1" destOrd="0" presId="urn:microsoft.com/office/officeart/2009/3/layout/RandomtoResultProcess"/>
    <dgm:cxn modelId="{2C6B5A8D-AE78-4971-BFF2-AE1F6D4EDDDE}" type="presParOf" srcId="{294893DA-D798-4293-81F9-88D1AABE7419}" destId="{D66442E6-53D6-4C7A-9411-DCCE3D543878}" srcOrd="2" destOrd="0" presId="urn:microsoft.com/office/officeart/2009/3/layout/RandomtoResultProcess"/>
    <dgm:cxn modelId="{8385CC4F-2030-40AC-BA23-7FB5B2B32923}" type="presParOf" srcId="{294893DA-D798-4293-81F9-88D1AABE7419}" destId="{B7ADE91D-9412-442A-BE8C-6B1C7E38E30D}" srcOrd="3" destOrd="0" presId="urn:microsoft.com/office/officeart/2009/3/layout/RandomtoResultProcess"/>
    <dgm:cxn modelId="{B907C729-830A-4F72-A621-B54C2FDFDA4A}" type="presParOf" srcId="{294893DA-D798-4293-81F9-88D1AABE7419}" destId="{0161E3B5-21C0-4792-B00F-55926F6FE09F}" srcOrd="4" destOrd="0" presId="urn:microsoft.com/office/officeart/2009/3/layout/RandomtoResultProcess"/>
    <dgm:cxn modelId="{EC22B444-415A-4757-B677-45EDFE2CED81}" type="presParOf" srcId="{294893DA-D798-4293-81F9-88D1AABE7419}" destId="{42BF42AB-F35B-429D-8C3B-B2C86E5655FB}" srcOrd="5" destOrd="0" presId="urn:microsoft.com/office/officeart/2009/3/layout/RandomtoResultProcess"/>
    <dgm:cxn modelId="{4DAB7E32-EA1F-4403-80BB-DC2BF42D59B6}" type="presParOf" srcId="{294893DA-D798-4293-81F9-88D1AABE7419}" destId="{1EF5AA18-74DB-4039-8259-4EE60BFF7734}" srcOrd="6" destOrd="0" presId="urn:microsoft.com/office/officeart/2009/3/layout/RandomtoResultProcess"/>
    <dgm:cxn modelId="{7C010187-01F4-49B6-9D82-BD335896B1EC}" type="presParOf" srcId="{294893DA-D798-4293-81F9-88D1AABE7419}" destId="{1C010FDC-50E2-4D35-9BE7-21DD4493129E}" srcOrd="7" destOrd="0" presId="urn:microsoft.com/office/officeart/2009/3/layout/RandomtoResultProcess"/>
    <dgm:cxn modelId="{31A32113-E9C4-4374-9941-999FD3DE9047}" type="presParOf" srcId="{294893DA-D798-4293-81F9-88D1AABE7419}" destId="{6A9D2C94-7393-4878-846A-87ADDE498CAF}" srcOrd="8" destOrd="0" presId="urn:microsoft.com/office/officeart/2009/3/layout/RandomtoResultProcess"/>
    <dgm:cxn modelId="{06301BB2-D392-4F79-8113-B0847CE12363}" type="presParOf" srcId="{294893DA-D798-4293-81F9-88D1AABE7419}" destId="{E0BA1102-74A9-499E-BEA8-F174664F5ECF}" srcOrd="9" destOrd="0" presId="urn:microsoft.com/office/officeart/2009/3/layout/RandomtoResultProcess"/>
    <dgm:cxn modelId="{42F3D156-4BA5-40E5-A6E3-EE6D1A2CE3D1}" type="presParOf" srcId="{294893DA-D798-4293-81F9-88D1AABE7419}" destId="{96D579E1-4C28-4245-80FB-213A601A31B9}" srcOrd="10" destOrd="0" presId="urn:microsoft.com/office/officeart/2009/3/layout/RandomtoResultProcess"/>
    <dgm:cxn modelId="{9B709EFB-BB13-474A-8BF8-A30D7B02B5BA}" type="presParOf" srcId="{294893DA-D798-4293-81F9-88D1AABE7419}" destId="{819AED97-2CAB-475E-8D3B-DF6BCBF0AEE1}" srcOrd="11" destOrd="0" presId="urn:microsoft.com/office/officeart/2009/3/layout/RandomtoResultProcess"/>
    <dgm:cxn modelId="{050B7327-B9AA-4E61-A030-1CA9C8DCB532}" type="presParOf" srcId="{294893DA-D798-4293-81F9-88D1AABE7419}" destId="{B02A70E8-6184-4BBA-8410-958F762472C3}" srcOrd="12" destOrd="0" presId="urn:microsoft.com/office/officeart/2009/3/layout/RandomtoResultProcess"/>
    <dgm:cxn modelId="{C985E008-3698-4E8D-AE08-EAE2A78E523A}" type="presParOf" srcId="{294893DA-D798-4293-81F9-88D1AABE7419}" destId="{00673560-D0AE-46F4-927C-1F217D0B12B2}" srcOrd="13" destOrd="0" presId="urn:microsoft.com/office/officeart/2009/3/layout/RandomtoResultProcess"/>
    <dgm:cxn modelId="{0ED949EB-ECC8-47AE-9DB5-E50FE66EB8B2}" type="presParOf" srcId="{294893DA-D798-4293-81F9-88D1AABE7419}" destId="{01381F15-CB08-414D-A760-0D3BFC2C6CC2}" srcOrd="14" destOrd="0" presId="urn:microsoft.com/office/officeart/2009/3/layout/RandomtoResultProcess"/>
    <dgm:cxn modelId="{78F052C9-2F00-4BCA-926A-00C8B73DD3A0}" type="presParOf" srcId="{294893DA-D798-4293-81F9-88D1AABE7419}" destId="{9121F158-2BB3-4DFC-9415-7FCF3B00219D}" srcOrd="15" destOrd="0" presId="urn:microsoft.com/office/officeart/2009/3/layout/RandomtoResultProcess"/>
    <dgm:cxn modelId="{7923CBA4-63A5-4AEF-86A4-A4FC5D132920}" type="presParOf" srcId="{294893DA-D798-4293-81F9-88D1AABE7419}" destId="{2015EB90-FD67-4E03-8887-C87B98B136CE}" srcOrd="16" destOrd="0" presId="urn:microsoft.com/office/officeart/2009/3/layout/RandomtoResultProcess"/>
    <dgm:cxn modelId="{68453D6B-FFD2-402A-A8F3-30709B69B691}" type="presParOf" srcId="{294893DA-D798-4293-81F9-88D1AABE7419}" destId="{F9DEF0CD-A03B-4EC0-B9AF-6DA21AC8D483}" srcOrd="17" destOrd="0" presId="urn:microsoft.com/office/officeart/2009/3/layout/RandomtoResultProcess"/>
    <dgm:cxn modelId="{A8035E5C-CB49-4185-B601-55338CCAAE93}" type="presParOf" srcId="{294893DA-D798-4293-81F9-88D1AABE7419}" destId="{77511607-568F-409B-9E9F-FAE2BE42028A}" srcOrd="18" destOrd="0" presId="urn:microsoft.com/office/officeart/2009/3/layout/RandomtoResultProcess"/>
    <dgm:cxn modelId="{AE41C0D6-8C05-402B-8742-80D393FBB06D}" type="presParOf" srcId="{294893DA-D798-4293-81F9-88D1AABE7419}" destId="{19897127-ED27-4809-BB32-1121DA26EDFB}" srcOrd="19" destOrd="0" presId="urn:microsoft.com/office/officeart/2009/3/layout/RandomtoResultProcess"/>
    <dgm:cxn modelId="{9D9B28E5-9EBA-4263-A6B4-7E8B4F044E4A}" type="presParOf" srcId="{DB2BBBCB-70E5-45C7-B099-1B8008A14FD5}" destId="{B5A9147B-B65B-48C9-B999-3BBDEBBF6824}" srcOrd="1" destOrd="0" presId="urn:microsoft.com/office/officeart/2009/3/layout/RandomtoResultProcess"/>
    <dgm:cxn modelId="{B2D53C22-77F3-4D8D-BA8A-2CA8A542AF0D}" type="presParOf" srcId="{B5A9147B-B65B-48C9-B999-3BBDEBBF6824}" destId="{C0E697A5-E2B4-4BEC-95D4-66163066B2BF}" srcOrd="0" destOrd="0" presId="urn:microsoft.com/office/officeart/2009/3/layout/RandomtoResultProcess"/>
    <dgm:cxn modelId="{1E773555-FD45-49A9-898C-D5E7C454130A}" type="presParOf" srcId="{B5A9147B-B65B-48C9-B999-3BBDEBBF6824}" destId="{976A001C-DFAD-4796-898A-CA0930FC27F7}" srcOrd="1" destOrd="0" presId="urn:microsoft.com/office/officeart/2009/3/layout/RandomtoResultProcess"/>
    <dgm:cxn modelId="{71776760-34B1-4470-BBAD-433C46C485AD}" type="presParOf" srcId="{DB2BBBCB-70E5-45C7-B099-1B8008A14FD5}" destId="{F5BB383B-D19B-4FB2-9F00-6C81430CC69E}" srcOrd="2" destOrd="0" presId="urn:microsoft.com/office/officeart/2009/3/layout/RandomtoResultProcess"/>
    <dgm:cxn modelId="{CED0BE53-CBBF-4279-A32B-1B4C67C8446A}" type="presParOf" srcId="{DB2BBBCB-70E5-45C7-B099-1B8008A14FD5}" destId="{A739711A-03F0-48AC-9A9C-CDBFA40EBA8B}" srcOrd="3" destOrd="0" presId="urn:microsoft.com/office/officeart/2009/3/layout/RandomtoResultProcess"/>
    <dgm:cxn modelId="{B84AA5A7-3453-454D-8500-D710688F5DB6}" type="presParOf" srcId="{A739711A-03F0-48AC-9A9C-CDBFA40EBA8B}" destId="{CDBB2C71-1041-46D6-A59A-B547D3D9E7FB}" srcOrd="0" destOrd="0" presId="urn:microsoft.com/office/officeart/2009/3/layout/RandomtoResultProcess"/>
    <dgm:cxn modelId="{6F0CB042-BD38-4EBF-A265-4B97E19BEAF6}" type="presParOf" srcId="{A739711A-03F0-48AC-9A9C-CDBFA40EBA8B}" destId="{E66BE2B0-6F22-4799-8518-283715DD9519}" srcOrd="1" destOrd="0" presId="urn:microsoft.com/office/officeart/2009/3/layout/RandomtoResultProcess"/>
    <dgm:cxn modelId="{C4DF8E77-81A3-46D5-A9B1-F8A16BABCBD5}" type="presParOf" srcId="{DB2BBBCB-70E5-45C7-B099-1B8008A14FD5}" destId="{BD44F570-4E79-46EC-86A8-3F7DF8AADCE6}" srcOrd="4" destOrd="0" presId="urn:microsoft.com/office/officeart/2009/3/layout/RandomtoResultProcess"/>
    <dgm:cxn modelId="{2AC53F3F-22D6-4051-8DC1-1A1EABEC7457}" type="presParOf" srcId="{BD44F570-4E79-46EC-86A8-3F7DF8AADCE6}" destId="{BAD0C846-2BD2-4736-A58E-CCF85760BD30}" srcOrd="0" destOrd="0" presId="urn:microsoft.com/office/officeart/2009/3/layout/RandomtoResultProcess"/>
    <dgm:cxn modelId="{854276AD-AD6E-44C3-9B0C-9179ECC8FEF9}" type="presParOf" srcId="{BD44F570-4E79-46EC-86A8-3F7DF8AADCE6}" destId="{B94E1AB5-A01C-423A-90CA-E461BDB2C167}" srcOrd="1" destOrd="0" presId="urn:microsoft.com/office/officeart/2009/3/layout/RandomtoResultProcess"/>
    <dgm:cxn modelId="{8EFE25D3-6B52-454F-A278-5AA79F7FC8C1}" type="presParOf" srcId="{BD44F570-4E79-46EC-86A8-3F7DF8AADCE6}" destId="{9A295E43-EDFE-406F-A9A2-98F7E1A63ACD}"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58747A-9727-4C19-BE7C-BA052407EFB7}"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5B15DB55-1D09-4448-A9E8-11BD32B4FD11}">
      <dgm:prSet phldrT="[Text]" custT="1"/>
      <dgm:spPr>
        <a:solidFill>
          <a:schemeClr val="tx2">
            <a:lumMod val="60000"/>
            <a:lumOff val="40000"/>
          </a:schemeClr>
        </a:solidFill>
      </dgm:spPr>
      <dgm:t>
        <a:bodyPr/>
        <a:lstStyle/>
        <a:p>
          <a:r>
            <a:rPr lang="en-US" sz="2800" dirty="0" smtClean="0"/>
            <a:t>A</a:t>
          </a:r>
          <a:endParaRPr lang="en-US" sz="2800" dirty="0"/>
        </a:p>
      </dgm:t>
    </dgm:pt>
    <dgm:pt modelId="{DDF9CE4A-797D-44C3-AE52-32C99EA2C1B8}" type="parTrans" cxnId="{8CCA70F4-C904-44F6-9956-6B73CA4B1E9D}">
      <dgm:prSet/>
      <dgm:spPr/>
      <dgm:t>
        <a:bodyPr/>
        <a:lstStyle/>
        <a:p>
          <a:endParaRPr lang="en-US" sz="2000"/>
        </a:p>
      </dgm:t>
    </dgm:pt>
    <dgm:pt modelId="{CD9D2042-3C14-4D0F-9EED-91CAC1B0E4CA}" type="sibTrans" cxnId="{8CCA70F4-C904-44F6-9956-6B73CA4B1E9D}">
      <dgm:prSet/>
      <dgm:spPr/>
      <dgm:t>
        <a:bodyPr/>
        <a:lstStyle/>
        <a:p>
          <a:endParaRPr lang="en-US" sz="2000"/>
        </a:p>
      </dgm:t>
    </dgm:pt>
    <dgm:pt modelId="{BB4B8065-65E6-410C-945F-E374C30C384B}">
      <dgm:prSet phldrT="[Text]" custT="1"/>
      <dgm:spPr>
        <a:solidFill>
          <a:srgbClr val="FFFF66"/>
        </a:solidFill>
      </dgm:spPr>
      <dgm:t>
        <a:bodyPr/>
        <a:lstStyle/>
        <a:p>
          <a:r>
            <a:rPr lang="en-US" sz="2800" dirty="0" smtClean="0"/>
            <a:t>B</a:t>
          </a:r>
          <a:endParaRPr lang="en-US" sz="2800" dirty="0"/>
        </a:p>
      </dgm:t>
    </dgm:pt>
    <dgm:pt modelId="{698E5199-D6F5-437B-ADDD-460126A6924E}" type="parTrans" cxnId="{D267F5A4-300E-4F4B-8D0A-FD4BA05B3746}">
      <dgm:prSet/>
      <dgm:spPr/>
      <dgm:t>
        <a:bodyPr/>
        <a:lstStyle/>
        <a:p>
          <a:endParaRPr lang="en-US" sz="2000"/>
        </a:p>
      </dgm:t>
    </dgm:pt>
    <dgm:pt modelId="{652C25FC-A78E-452B-8C5A-5D7BF782DF38}" type="sibTrans" cxnId="{D267F5A4-300E-4F4B-8D0A-FD4BA05B3746}">
      <dgm:prSet/>
      <dgm:spPr/>
      <dgm:t>
        <a:bodyPr/>
        <a:lstStyle/>
        <a:p>
          <a:endParaRPr lang="en-US" sz="2000"/>
        </a:p>
      </dgm:t>
    </dgm:pt>
    <dgm:pt modelId="{55C26C40-9412-435C-8E21-D1D35FC39B38}">
      <dgm:prSet phldrT="[Text]" custT="1"/>
      <dgm:spPr>
        <a:solidFill>
          <a:srgbClr val="FF5050"/>
        </a:solidFill>
      </dgm:spPr>
      <dgm:t>
        <a:bodyPr/>
        <a:lstStyle/>
        <a:p>
          <a:r>
            <a:rPr lang="en-US" sz="2800" dirty="0" smtClean="0"/>
            <a:t>C</a:t>
          </a:r>
          <a:endParaRPr lang="en-US" sz="2800" dirty="0"/>
        </a:p>
      </dgm:t>
    </dgm:pt>
    <dgm:pt modelId="{99029470-0B45-4527-8BDB-6F1D5F7855FD}" type="parTrans" cxnId="{6ACACF00-E7E9-4AED-B764-4FE8769673CD}">
      <dgm:prSet/>
      <dgm:spPr/>
      <dgm:t>
        <a:bodyPr/>
        <a:lstStyle/>
        <a:p>
          <a:endParaRPr lang="en-US" sz="2000"/>
        </a:p>
      </dgm:t>
    </dgm:pt>
    <dgm:pt modelId="{2005937E-1F10-4124-AC59-BF1F81697189}" type="sibTrans" cxnId="{6ACACF00-E7E9-4AED-B764-4FE8769673CD}">
      <dgm:prSet/>
      <dgm:spPr/>
      <dgm:t>
        <a:bodyPr/>
        <a:lstStyle/>
        <a:p>
          <a:endParaRPr lang="en-US" sz="2000"/>
        </a:p>
      </dgm:t>
    </dgm:pt>
    <dgm:pt modelId="{6830F2CA-36C9-4B71-8F6B-C9BDB71BFA77}">
      <dgm:prSet phldrT="[Text]" custT="1"/>
      <dgm:spPr/>
      <dgm:t>
        <a:bodyPr/>
        <a:lstStyle/>
        <a:p>
          <a:r>
            <a:rPr lang="en-US" sz="1800" dirty="0" smtClean="0"/>
            <a:t>Similar Exemplars List</a:t>
          </a:r>
          <a:endParaRPr lang="en-US" sz="1800" dirty="0"/>
        </a:p>
      </dgm:t>
    </dgm:pt>
    <dgm:pt modelId="{A8E4828C-C5E2-4251-8915-842948F41E6A}" type="parTrans" cxnId="{0A5EF4A9-DC50-40E4-8154-4D94BCEC0FA9}">
      <dgm:prSet/>
      <dgm:spPr/>
      <dgm:t>
        <a:bodyPr/>
        <a:lstStyle/>
        <a:p>
          <a:endParaRPr lang="en-US" sz="2000"/>
        </a:p>
      </dgm:t>
    </dgm:pt>
    <dgm:pt modelId="{CFE7A3E3-26CE-4603-8A55-212B13BBE3FE}" type="sibTrans" cxnId="{0A5EF4A9-DC50-40E4-8154-4D94BCEC0FA9}">
      <dgm:prSet/>
      <dgm:spPr/>
      <dgm:t>
        <a:bodyPr/>
        <a:lstStyle/>
        <a:p>
          <a:endParaRPr lang="en-US" sz="2000"/>
        </a:p>
      </dgm:t>
    </dgm:pt>
    <dgm:pt modelId="{62BA0B4D-39AE-435D-AF19-13FF95BE5CCE}" type="pres">
      <dgm:prSet presAssocID="{CE58747A-9727-4C19-BE7C-BA052407EFB7}" presName="Name0" presStyleCnt="0">
        <dgm:presLayoutVars>
          <dgm:chMax val="4"/>
          <dgm:resizeHandles val="exact"/>
        </dgm:presLayoutVars>
      </dgm:prSet>
      <dgm:spPr/>
      <dgm:t>
        <a:bodyPr/>
        <a:lstStyle/>
        <a:p>
          <a:endParaRPr lang="en-US"/>
        </a:p>
      </dgm:t>
    </dgm:pt>
    <dgm:pt modelId="{662862C3-5D76-41D4-9125-DD204BC538D2}" type="pres">
      <dgm:prSet presAssocID="{CE58747A-9727-4C19-BE7C-BA052407EFB7}" presName="ellipse" presStyleLbl="trBgShp" presStyleIdx="0" presStyleCnt="1"/>
      <dgm:spPr/>
    </dgm:pt>
    <dgm:pt modelId="{153B5758-3134-401F-90CF-8E661FEB615A}" type="pres">
      <dgm:prSet presAssocID="{CE58747A-9727-4C19-BE7C-BA052407EFB7}" presName="arrow1" presStyleLbl="fgShp" presStyleIdx="0" presStyleCnt="1"/>
      <dgm:spPr/>
    </dgm:pt>
    <dgm:pt modelId="{CF98A591-F0D6-4B2D-BB6C-71B3F64E8A69}" type="pres">
      <dgm:prSet presAssocID="{CE58747A-9727-4C19-BE7C-BA052407EFB7}" presName="rectangle" presStyleLbl="revTx" presStyleIdx="0" presStyleCnt="1" custScaleX="189144" custScaleY="95915" custLinFactNeighborX="1258" custLinFactNeighborY="-2644">
        <dgm:presLayoutVars>
          <dgm:bulletEnabled val="1"/>
        </dgm:presLayoutVars>
      </dgm:prSet>
      <dgm:spPr/>
      <dgm:t>
        <a:bodyPr/>
        <a:lstStyle/>
        <a:p>
          <a:endParaRPr lang="en-US"/>
        </a:p>
      </dgm:t>
    </dgm:pt>
    <dgm:pt modelId="{B649771B-05EB-4F74-9262-4D2BA95D7A59}" type="pres">
      <dgm:prSet presAssocID="{BB4B8065-65E6-410C-945F-E374C30C384B}" presName="item1" presStyleLbl="node1" presStyleIdx="0" presStyleCnt="3">
        <dgm:presLayoutVars>
          <dgm:bulletEnabled val="1"/>
        </dgm:presLayoutVars>
      </dgm:prSet>
      <dgm:spPr/>
      <dgm:t>
        <a:bodyPr/>
        <a:lstStyle/>
        <a:p>
          <a:endParaRPr lang="en-US"/>
        </a:p>
      </dgm:t>
    </dgm:pt>
    <dgm:pt modelId="{45C05D61-F76F-4995-8D1D-5A50837A5AD6}" type="pres">
      <dgm:prSet presAssocID="{55C26C40-9412-435C-8E21-D1D35FC39B38}" presName="item2" presStyleLbl="node1" presStyleIdx="1" presStyleCnt="3">
        <dgm:presLayoutVars>
          <dgm:bulletEnabled val="1"/>
        </dgm:presLayoutVars>
      </dgm:prSet>
      <dgm:spPr/>
      <dgm:t>
        <a:bodyPr/>
        <a:lstStyle/>
        <a:p>
          <a:endParaRPr lang="en-US"/>
        </a:p>
      </dgm:t>
    </dgm:pt>
    <dgm:pt modelId="{07B90631-3B66-489D-A71F-F4BB63F86B9B}" type="pres">
      <dgm:prSet presAssocID="{6830F2CA-36C9-4B71-8F6B-C9BDB71BFA77}" presName="item3" presStyleLbl="node1" presStyleIdx="2" presStyleCnt="3">
        <dgm:presLayoutVars>
          <dgm:bulletEnabled val="1"/>
        </dgm:presLayoutVars>
      </dgm:prSet>
      <dgm:spPr/>
      <dgm:t>
        <a:bodyPr/>
        <a:lstStyle/>
        <a:p>
          <a:endParaRPr lang="en-US"/>
        </a:p>
      </dgm:t>
    </dgm:pt>
    <dgm:pt modelId="{46E3297F-78EE-4EF6-838C-F29F01A8FA91}" type="pres">
      <dgm:prSet presAssocID="{CE58747A-9727-4C19-BE7C-BA052407EFB7}" presName="funnel" presStyleLbl="trAlignAcc1" presStyleIdx="0" presStyleCnt="1" custLinFactNeighborX="1743" custLinFactNeighborY="1076"/>
      <dgm:spPr/>
    </dgm:pt>
  </dgm:ptLst>
  <dgm:cxnLst>
    <dgm:cxn modelId="{D267F5A4-300E-4F4B-8D0A-FD4BA05B3746}" srcId="{CE58747A-9727-4C19-BE7C-BA052407EFB7}" destId="{BB4B8065-65E6-410C-945F-E374C30C384B}" srcOrd="1" destOrd="0" parTransId="{698E5199-D6F5-437B-ADDD-460126A6924E}" sibTransId="{652C25FC-A78E-452B-8C5A-5D7BF782DF38}"/>
    <dgm:cxn modelId="{A54C0D20-1CB0-435B-915F-81A4459BE9F0}" type="presOf" srcId="{55C26C40-9412-435C-8E21-D1D35FC39B38}" destId="{B649771B-05EB-4F74-9262-4D2BA95D7A59}" srcOrd="0" destOrd="0" presId="urn:microsoft.com/office/officeart/2005/8/layout/funnel1"/>
    <dgm:cxn modelId="{30AD9944-639D-4A48-9C25-20F4ABC23160}" type="presOf" srcId="{5B15DB55-1D09-4448-A9E8-11BD32B4FD11}" destId="{07B90631-3B66-489D-A71F-F4BB63F86B9B}" srcOrd="0" destOrd="0" presId="urn:microsoft.com/office/officeart/2005/8/layout/funnel1"/>
    <dgm:cxn modelId="{50F78C85-E4C4-4DC7-9C1A-10CE945E8288}" type="presOf" srcId="{CE58747A-9727-4C19-BE7C-BA052407EFB7}" destId="{62BA0B4D-39AE-435D-AF19-13FF95BE5CCE}" srcOrd="0" destOrd="0" presId="urn:microsoft.com/office/officeart/2005/8/layout/funnel1"/>
    <dgm:cxn modelId="{1B3529D4-0FAD-43DD-BD17-CC6A199F7D7C}" type="presOf" srcId="{BB4B8065-65E6-410C-945F-E374C30C384B}" destId="{45C05D61-F76F-4995-8D1D-5A50837A5AD6}" srcOrd="0" destOrd="0" presId="urn:microsoft.com/office/officeart/2005/8/layout/funnel1"/>
    <dgm:cxn modelId="{6ACACF00-E7E9-4AED-B764-4FE8769673CD}" srcId="{CE58747A-9727-4C19-BE7C-BA052407EFB7}" destId="{55C26C40-9412-435C-8E21-D1D35FC39B38}" srcOrd="2" destOrd="0" parTransId="{99029470-0B45-4527-8BDB-6F1D5F7855FD}" sibTransId="{2005937E-1F10-4124-AC59-BF1F81697189}"/>
    <dgm:cxn modelId="{7B9954F2-1A79-4753-9A0A-6373F52F9023}" type="presOf" srcId="{6830F2CA-36C9-4B71-8F6B-C9BDB71BFA77}" destId="{CF98A591-F0D6-4B2D-BB6C-71B3F64E8A69}" srcOrd="0" destOrd="0" presId="urn:microsoft.com/office/officeart/2005/8/layout/funnel1"/>
    <dgm:cxn modelId="{0A5EF4A9-DC50-40E4-8154-4D94BCEC0FA9}" srcId="{CE58747A-9727-4C19-BE7C-BA052407EFB7}" destId="{6830F2CA-36C9-4B71-8F6B-C9BDB71BFA77}" srcOrd="3" destOrd="0" parTransId="{A8E4828C-C5E2-4251-8915-842948F41E6A}" sibTransId="{CFE7A3E3-26CE-4603-8A55-212B13BBE3FE}"/>
    <dgm:cxn modelId="{8CCA70F4-C904-44F6-9956-6B73CA4B1E9D}" srcId="{CE58747A-9727-4C19-BE7C-BA052407EFB7}" destId="{5B15DB55-1D09-4448-A9E8-11BD32B4FD11}" srcOrd="0" destOrd="0" parTransId="{DDF9CE4A-797D-44C3-AE52-32C99EA2C1B8}" sibTransId="{CD9D2042-3C14-4D0F-9EED-91CAC1B0E4CA}"/>
    <dgm:cxn modelId="{E17FBD1B-15EA-430D-A79B-78C13A692ED7}" type="presParOf" srcId="{62BA0B4D-39AE-435D-AF19-13FF95BE5CCE}" destId="{662862C3-5D76-41D4-9125-DD204BC538D2}" srcOrd="0" destOrd="0" presId="urn:microsoft.com/office/officeart/2005/8/layout/funnel1"/>
    <dgm:cxn modelId="{4090A30D-ADB8-4408-9D0C-10015B534835}" type="presParOf" srcId="{62BA0B4D-39AE-435D-AF19-13FF95BE5CCE}" destId="{153B5758-3134-401F-90CF-8E661FEB615A}" srcOrd="1" destOrd="0" presId="urn:microsoft.com/office/officeart/2005/8/layout/funnel1"/>
    <dgm:cxn modelId="{0ED6F1CB-4806-4CEB-9967-0F90D19D943B}" type="presParOf" srcId="{62BA0B4D-39AE-435D-AF19-13FF95BE5CCE}" destId="{CF98A591-F0D6-4B2D-BB6C-71B3F64E8A69}" srcOrd="2" destOrd="0" presId="urn:microsoft.com/office/officeart/2005/8/layout/funnel1"/>
    <dgm:cxn modelId="{4A1ACE86-48B1-400E-9476-0EB30429E64E}" type="presParOf" srcId="{62BA0B4D-39AE-435D-AF19-13FF95BE5CCE}" destId="{B649771B-05EB-4F74-9262-4D2BA95D7A59}" srcOrd="3" destOrd="0" presId="urn:microsoft.com/office/officeart/2005/8/layout/funnel1"/>
    <dgm:cxn modelId="{36D9BB84-3A05-418D-8BE3-6FA5A6252460}" type="presParOf" srcId="{62BA0B4D-39AE-435D-AF19-13FF95BE5CCE}" destId="{45C05D61-F76F-4995-8D1D-5A50837A5AD6}" srcOrd="4" destOrd="0" presId="urn:microsoft.com/office/officeart/2005/8/layout/funnel1"/>
    <dgm:cxn modelId="{DB6461C7-8D6B-4910-A5DB-34C106EC4A27}" type="presParOf" srcId="{62BA0B4D-39AE-435D-AF19-13FF95BE5CCE}" destId="{07B90631-3B66-489D-A71F-F4BB63F86B9B}" srcOrd="5" destOrd="0" presId="urn:microsoft.com/office/officeart/2005/8/layout/funnel1"/>
    <dgm:cxn modelId="{8639D40E-3B22-4823-899B-E2EA2BBFD724}" type="presParOf" srcId="{62BA0B4D-39AE-435D-AF19-13FF95BE5CCE}" destId="{46E3297F-78EE-4EF6-838C-F29F01A8FA9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65779-388D-418F-BD1A-76ED561C81F1}">
      <dsp:nvSpPr>
        <dsp:cNvPr id="0" name=""/>
        <dsp:cNvSpPr/>
      </dsp:nvSpPr>
      <dsp:spPr>
        <a:xfrm>
          <a:off x="221009" y="1240"/>
          <a:ext cx="2049363" cy="12296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Identify existing records schedules</a:t>
          </a:r>
          <a:endParaRPr lang="en-US" sz="1900" kern="1200" dirty="0"/>
        </a:p>
      </dsp:txBody>
      <dsp:txXfrm>
        <a:off x="257023" y="37254"/>
        <a:ext cx="1977335" cy="1157589"/>
      </dsp:txXfrm>
    </dsp:sp>
    <dsp:sp modelId="{EA8B5F54-252B-425A-B70F-71327FDF2C61}">
      <dsp:nvSpPr>
        <dsp:cNvPr id="0" name=""/>
        <dsp:cNvSpPr/>
      </dsp:nvSpPr>
      <dsp:spPr>
        <a:xfrm>
          <a:off x="2450717" y="361928"/>
          <a:ext cx="434465" cy="50824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450717" y="463576"/>
        <a:ext cx="304126" cy="304946"/>
      </dsp:txXfrm>
    </dsp:sp>
    <dsp:sp modelId="{0B3EE963-663E-4492-93D3-C9E1325257EA}">
      <dsp:nvSpPr>
        <dsp:cNvPr id="0" name=""/>
        <dsp:cNvSpPr/>
      </dsp:nvSpPr>
      <dsp:spPr>
        <a:xfrm>
          <a:off x="3090118" y="1240"/>
          <a:ext cx="2049363" cy="1229617"/>
        </a:xfrm>
        <a:prstGeom prst="roundRect">
          <a:avLst>
            <a:gd name="adj" fmla="val 10000"/>
          </a:avLst>
        </a:prstGeom>
        <a:solidFill>
          <a:schemeClr val="accent2">
            <a:hueOff val="668788"/>
            <a:satOff val="-83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Align schedules and LOBs to mission</a:t>
          </a:r>
        </a:p>
      </dsp:txBody>
      <dsp:txXfrm>
        <a:off x="3126132" y="37254"/>
        <a:ext cx="1977335" cy="1157589"/>
      </dsp:txXfrm>
    </dsp:sp>
    <dsp:sp modelId="{DA3A328D-142D-4E67-AAC9-18743B7B76D1}">
      <dsp:nvSpPr>
        <dsp:cNvPr id="0" name=""/>
        <dsp:cNvSpPr/>
      </dsp:nvSpPr>
      <dsp:spPr>
        <a:xfrm>
          <a:off x="5319825" y="361928"/>
          <a:ext cx="434465" cy="508242"/>
        </a:xfrm>
        <a:prstGeom prst="rightArrow">
          <a:avLst>
            <a:gd name="adj1" fmla="val 60000"/>
            <a:gd name="adj2" fmla="val 50000"/>
          </a:avLst>
        </a:prstGeom>
        <a:solidFill>
          <a:schemeClr val="accent2">
            <a:hueOff val="780253"/>
            <a:satOff val="-973"/>
            <a:lumOff val="2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319825" y="463576"/>
        <a:ext cx="304126" cy="304946"/>
      </dsp:txXfrm>
    </dsp:sp>
    <dsp:sp modelId="{A0F46E23-3B56-4218-ABC6-10704B034B19}">
      <dsp:nvSpPr>
        <dsp:cNvPr id="0" name=""/>
        <dsp:cNvSpPr/>
      </dsp:nvSpPr>
      <dsp:spPr>
        <a:xfrm>
          <a:off x="5959226" y="1240"/>
          <a:ext cx="2049363" cy="1229617"/>
        </a:xfrm>
        <a:prstGeom prst="roundRect">
          <a:avLst>
            <a:gd name="adj" fmla="val 10000"/>
          </a:avLst>
        </a:prstGeom>
        <a:solidFill>
          <a:schemeClr val="accent2">
            <a:hueOff val="1337577"/>
            <a:satOff val="-166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Crosswalk records schedules to LOBs </a:t>
          </a:r>
          <a:endParaRPr lang="en-US" sz="1900" kern="1200" dirty="0"/>
        </a:p>
      </dsp:txBody>
      <dsp:txXfrm>
        <a:off x="5995240" y="37254"/>
        <a:ext cx="1977335" cy="1157589"/>
      </dsp:txXfrm>
    </dsp:sp>
    <dsp:sp modelId="{629E1899-CD3B-441F-BDDD-9C9B307BACEA}">
      <dsp:nvSpPr>
        <dsp:cNvPr id="0" name=""/>
        <dsp:cNvSpPr/>
      </dsp:nvSpPr>
      <dsp:spPr>
        <a:xfrm rot="5400000">
          <a:off x="6766676" y="1374313"/>
          <a:ext cx="434465" cy="508242"/>
        </a:xfrm>
        <a:prstGeom prst="rightArrow">
          <a:avLst>
            <a:gd name="adj1" fmla="val 60000"/>
            <a:gd name="adj2" fmla="val 50000"/>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6831436" y="1411202"/>
        <a:ext cx="304946" cy="304126"/>
      </dsp:txXfrm>
    </dsp:sp>
    <dsp:sp modelId="{5E2914BF-E3F4-4363-B38D-131C0F0A388E}">
      <dsp:nvSpPr>
        <dsp:cNvPr id="0" name=""/>
        <dsp:cNvSpPr/>
      </dsp:nvSpPr>
      <dsp:spPr>
        <a:xfrm>
          <a:off x="5959226" y="2050603"/>
          <a:ext cx="2049363" cy="1229617"/>
        </a:xfrm>
        <a:prstGeom prst="roundRect">
          <a:avLst>
            <a:gd name="adj" fmla="val 10000"/>
          </a:avLst>
        </a:prstGeom>
        <a:solidFill>
          <a:schemeClr val="accent2">
            <a:hueOff val="2006365"/>
            <a:satOff val="-2502"/>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Simplify records schedules </a:t>
          </a:r>
          <a:endParaRPr lang="en-US" sz="1900" kern="1200" dirty="0"/>
        </a:p>
      </dsp:txBody>
      <dsp:txXfrm>
        <a:off x="5995240" y="2086617"/>
        <a:ext cx="1977335" cy="1157589"/>
      </dsp:txXfrm>
    </dsp:sp>
    <dsp:sp modelId="{04B12136-4834-4D7D-89F9-F1F912823E80}">
      <dsp:nvSpPr>
        <dsp:cNvPr id="0" name=""/>
        <dsp:cNvSpPr/>
      </dsp:nvSpPr>
      <dsp:spPr>
        <a:xfrm rot="10800000">
          <a:off x="5344417" y="2411291"/>
          <a:ext cx="434465" cy="508242"/>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474756" y="2512939"/>
        <a:ext cx="304126" cy="304946"/>
      </dsp:txXfrm>
    </dsp:sp>
    <dsp:sp modelId="{8CF04992-65A5-4989-9EDC-FABEA193F1B5}">
      <dsp:nvSpPr>
        <dsp:cNvPr id="0" name=""/>
        <dsp:cNvSpPr/>
      </dsp:nvSpPr>
      <dsp:spPr>
        <a:xfrm>
          <a:off x="3090118" y="2050603"/>
          <a:ext cx="2049363" cy="1229617"/>
        </a:xfrm>
        <a:prstGeom prst="roundRect">
          <a:avLst>
            <a:gd name="adj" fmla="val 10000"/>
          </a:avLst>
        </a:prstGeom>
        <a:solidFill>
          <a:schemeClr val="accent2">
            <a:hueOff val="2675154"/>
            <a:satOff val="-3337"/>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Prepare a DRS that aligns with LOBs</a:t>
          </a:r>
          <a:endParaRPr lang="en-US" sz="1900" kern="1200" dirty="0"/>
        </a:p>
      </dsp:txBody>
      <dsp:txXfrm>
        <a:off x="3126132" y="2086617"/>
        <a:ext cx="1977335" cy="1157589"/>
      </dsp:txXfrm>
    </dsp:sp>
    <dsp:sp modelId="{36684771-3303-4860-8ABD-567A12B7BC03}">
      <dsp:nvSpPr>
        <dsp:cNvPr id="0" name=""/>
        <dsp:cNvSpPr/>
      </dsp:nvSpPr>
      <dsp:spPr>
        <a:xfrm rot="10800000">
          <a:off x="2475309" y="2411291"/>
          <a:ext cx="434465" cy="508242"/>
        </a:xfrm>
        <a:prstGeom prst="rightArrow">
          <a:avLst>
            <a:gd name="adj1" fmla="val 60000"/>
            <a:gd name="adj2" fmla="val 50000"/>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605648" y="2512939"/>
        <a:ext cx="304126" cy="304946"/>
      </dsp:txXfrm>
    </dsp:sp>
    <dsp:sp modelId="{2A6D1778-964A-4C6A-B26D-B3F38E42D3DA}">
      <dsp:nvSpPr>
        <dsp:cNvPr id="0" name=""/>
        <dsp:cNvSpPr/>
      </dsp:nvSpPr>
      <dsp:spPr>
        <a:xfrm>
          <a:off x="221009" y="2050603"/>
          <a:ext cx="2049363" cy="1229617"/>
        </a:xfrm>
        <a:prstGeom prst="roundRect">
          <a:avLst>
            <a:gd name="adj" fmla="val 10000"/>
          </a:avLst>
        </a:prstGeom>
        <a:solidFill>
          <a:schemeClr val="accent2">
            <a:hueOff val="3343942"/>
            <a:satOff val="-417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Incorporate auto-class for electronic records</a:t>
          </a:r>
          <a:endParaRPr lang="en-US" sz="1900" kern="1200" dirty="0"/>
        </a:p>
      </dsp:txBody>
      <dsp:txXfrm>
        <a:off x="257023" y="2086617"/>
        <a:ext cx="1977335" cy="1157589"/>
      </dsp:txXfrm>
    </dsp:sp>
    <dsp:sp modelId="{25FF3438-8B58-4C63-8B04-38CF380F247B}">
      <dsp:nvSpPr>
        <dsp:cNvPr id="0" name=""/>
        <dsp:cNvSpPr/>
      </dsp:nvSpPr>
      <dsp:spPr>
        <a:xfrm rot="5400000">
          <a:off x="1028458" y="3423676"/>
          <a:ext cx="434465" cy="508242"/>
        </a:xfrm>
        <a:prstGeom prst="rightArrow">
          <a:avLst>
            <a:gd name="adj1" fmla="val 60000"/>
            <a:gd name="adj2" fmla="val 50000"/>
          </a:avLst>
        </a:prstGeom>
        <a:solidFill>
          <a:schemeClr val="accent2">
            <a:hueOff val="3901266"/>
            <a:satOff val="-4866"/>
            <a:lumOff val="11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1093218" y="3460565"/>
        <a:ext cx="304946" cy="304126"/>
      </dsp:txXfrm>
    </dsp:sp>
    <dsp:sp modelId="{DBF44524-6453-4448-A2FC-D3965A195F3C}">
      <dsp:nvSpPr>
        <dsp:cNvPr id="0" name=""/>
        <dsp:cNvSpPr/>
      </dsp:nvSpPr>
      <dsp:spPr>
        <a:xfrm>
          <a:off x="221009" y="4099966"/>
          <a:ext cx="2049363" cy="1229617"/>
        </a:xfrm>
        <a:prstGeom prst="roundRect">
          <a:avLst>
            <a:gd name="adj" fmla="val 10000"/>
          </a:avLst>
        </a:prstGeom>
        <a:solidFill>
          <a:schemeClr val="accent2">
            <a:hueOff val="4012731"/>
            <a:satOff val="-5005"/>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Fully integrate with all record media</a:t>
          </a:r>
          <a:endParaRPr lang="en-US" sz="1900" kern="1200" dirty="0"/>
        </a:p>
      </dsp:txBody>
      <dsp:txXfrm>
        <a:off x="257023" y="4135980"/>
        <a:ext cx="1977335" cy="1157589"/>
      </dsp:txXfrm>
    </dsp:sp>
    <dsp:sp modelId="{3086EDE9-E85D-4D9E-992E-6F8BF60AE660}">
      <dsp:nvSpPr>
        <dsp:cNvPr id="0" name=""/>
        <dsp:cNvSpPr/>
      </dsp:nvSpPr>
      <dsp:spPr>
        <a:xfrm>
          <a:off x="2450717" y="4460654"/>
          <a:ext cx="434465" cy="508242"/>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450717" y="4562302"/>
        <a:ext cx="304126" cy="304946"/>
      </dsp:txXfrm>
    </dsp:sp>
    <dsp:sp modelId="{CF09969A-52C0-4E0E-BB0A-E1C91E895D51}">
      <dsp:nvSpPr>
        <dsp:cNvPr id="0" name=""/>
        <dsp:cNvSpPr/>
      </dsp:nvSpPr>
      <dsp:spPr>
        <a:xfrm>
          <a:off x="3090118" y="4099966"/>
          <a:ext cx="2049363" cy="1229617"/>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Incorporate RM practices into IL and/or SDL</a:t>
          </a:r>
          <a:endParaRPr lang="en-US" sz="1900" kern="1200" dirty="0"/>
        </a:p>
      </dsp:txBody>
      <dsp:txXfrm>
        <a:off x="3126132" y="4135980"/>
        <a:ext cx="1977335" cy="1157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8653C0A-372F-4F24-8822-CB56B920D8E2}" type="datetimeFigureOut">
              <a:rPr lang="en-US" smtClean="0"/>
              <a:pPr/>
              <a:t>12/3/2013</a:t>
            </a:fld>
            <a:endParaRPr lang="en-US" dirty="0"/>
          </a:p>
        </p:txBody>
      </p:sp>
      <p:sp>
        <p:nvSpPr>
          <p:cNvPr id="4" name="Footer Placeholder 3"/>
          <p:cNvSpPr>
            <a:spLocks noGrp="1"/>
          </p:cNvSpPr>
          <p:nvPr>
            <p:ph type="ftr" sz="quarter" idx="2"/>
          </p:nvPr>
        </p:nvSpPr>
        <p:spPr>
          <a:xfrm>
            <a:off x="0" y="8829966"/>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1440" tIns="45720" rIns="91440" bIns="45720" rtlCol="0" anchor="b"/>
          <a:lstStyle>
            <a:lvl1pPr algn="r">
              <a:defRPr sz="1200"/>
            </a:lvl1pPr>
          </a:lstStyle>
          <a:p>
            <a:fld id="{2903BA77-1803-4C28-B649-95AE4CDC089F}" type="slidenum">
              <a:rPr lang="en-US" smtClean="0"/>
              <a:pPr/>
              <a:t>‹#›</a:t>
            </a:fld>
            <a:endParaRPr lang="en-US" dirty="0"/>
          </a:p>
        </p:txBody>
      </p:sp>
    </p:spTree>
    <p:extLst>
      <p:ext uri="{BB962C8B-B14F-4D97-AF65-F5344CB8AC3E}">
        <p14:creationId xmlns:p14="http://schemas.microsoft.com/office/powerpoint/2010/main" val="371836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atin typeface="Arial" pitchFamily="-107" charset="0"/>
                <a:ea typeface="ＭＳ Ｐゴシック" pitchFamily="-107" charset="-128"/>
                <a:cs typeface="ＭＳ Ｐゴシック" pitchFamily="-107" charset="-128"/>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smtClean="0">
                <a:latin typeface="Arial" pitchFamily="-107" charset="0"/>
                <a:ea typeface="ＭＳ Ｐゴシック" pitchFamily="-107" charset="-128"/>
                <a:cs typeface="ＭＳ Ｐゴシック" pitchFamily="-107" charset="-128"/>
              </a:defRPr>
            </a:lvl1pPr>
          </a:lstStyle>
          <a:p>
            <a:pPr>
              <a:defRPr/>
            </a:pPr>
            <a:fld id="{D66B73EF-E56C-43BE-B2DC-AEB4CEC3816B}" type="datetimeFigureOut">
              <a:rPr lang="en-US"/>
              <a:pPr>
                <a:defRPr/>
              </a:pPr>
              <a:t>12/3/2013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6"/>
            <a:ext cx="2971800" cy="464820"/>
          </a:xfrm>
          <a:prstGeom prst="rect">
            <a:avLst/>
          </a:prstGeom>
        </p:spPr>
        <p:txBody>
          <a:bodyPr vert="horz" lIns="91440" tIns="45720" rIns="91440" bIns="45720" rtlCol="0" anchor="b"/>
          <a:lstStyle>
            <a:lvl1pPr algn="l">
              <a:defRPr sz="1200">
                <a:latin typeface="Arial" pitchFamily="-107" charset="0"/>
                <a:ea typeface="ＭＳ Ｐゴシック" pitchFamily="-107" charset="-128"/>
                <a:cs typeface="ＭＳ Ｐゴシック" pitchFamily="-107" charset="-128"/>
              </a:defRPr>
            </a:lvl1pPr>
          </a:lstStyle>
          <a:p>
            <a:pPr>
              <a:defRPr/>
            </a:pPr>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1440" tIns="45720" rIns="91440" bIns="45720" rtlCol="0" anchor="b"/>
          <a:lstStyle>
            <a:lvl1pPr algn="r">
              <a:defRPr sz="1200" smtClean="0">
                <a:latin typeface="Arial" pitchFamily="-107" charset="0"/>
                <a:ea typeface="ＭＳ Ｐゴシック" pitchFamily="-107" charset="-128"/>
                <a:cs typeface="ＭＳ Ｐゴシック" pitchFamily="-107" charset="-128"/>
              </a:defRPr>
            </a:lvl1pPr>
          </a:lstStyle>
          <a:p>
            <a:pPr>
              <a:defRPr/>
            </a:pPr>
            <a:fld id="{BE60CB2A-DEF6-4939-ABDF-FEBEFA346F8A}" type="slidenum">
              <a:rPr lang="en-US"/>
              <a:pPr>
                <a:defRPr/>
              </a:pPr>
              <a:t>‹#›</a:t>
            </a:fld>
            <a:endParaRPr lang="en-US" dirty="0"/>
          </a:p>
        </p:txBody>
      </p:sp>
    </p:spTree>
    <p:extLst>
      <p:ext uri="{BB962C8B-B14F-4D97-AF65-F5344CB8AC3E}">
        <p14:creationId xmlns:p14="http://schemas.microsoft.com/office/powerpoint/2010/main" val="3407541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Word"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en.wikipedia.org/wiki/Phras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1</a:t>
            </a:fld>
            <a:endParaRPr lang="en-US" dirty="0"/>
          </a:p>
        </p:txBody>
      </p:sp>
    </p:spTree>
    <p:extLst>
      <p:ext uri="{BB962C8B-B14F-4D97-AF65-F5344CB8AC3E}">
        <p14:creationId xmlns:p14="http://schemas.microsoft.com/office/powerpoint/2010/main" val="104956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BAC9F2-B213-4872-A2BE-8C6259E9A610}" type="slidenum">
              <a:rPr lang="en-US" smtClean="0"/>
              <a:pPr fontAlgn="base">
                <a:spcBef>
                  <a:spcPct val="0"/>
                </a:spcBef>
                <a:spcAft>
                  <a:spcPct val="0"/>
                </a:spcAft>
                <a:defRPr/>
              </a:pPr>
              <a:t>10</a:t>
            </a:fld>
            <a:endParaRPr lang="en-US" dirty="0" smtClean="0"/>
          </a:p>
        </p:txBody>
      </p:sp>
    </p:spTree>
    <p:extLst>
      <p:ext uri="{BB962C8B-B14F-4D97-AF65-F5344CB8AC3E}">
        <p14:creationId xmlns:p14="http://schemas.microsoft.com/office/powerpoint/2010/main" val="199971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E8F2E-6D7B-4C44-A3B6-8EF81CB72A00}" type="slidenum">
              <a:rPr lang="en-US" smtClean="0"/>
              <a:pPr/>
              <a:t>11</a:t>
            </a:fld>
            <a:endParaRPr lang="en-US"/>
          </a:p>
        </p:txBody>
      </p:sp>
    </p:spTree>
    <p:extLst>
      <p:ext uri="{BB962C8B-B14F-4D97-AF65-F5344CB8AC3E}">
        <p14:creationId xmlns:p14="http://schemas.microsoft.com/office/powerpoint/2010/main" val="111568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 of capabilities for the eERDMS program. For the most part each item listed is an OpenText product. Some of the exceptions would be services provided by other vendors but under the same prime contract – National Digitization Program, National Shredding Program, and Migration Services. Migration Services is in part migrating existing records and document management systems to the new eERDMS platform for additional cost savings. </a:t>
            </a:r>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12</a:t>
            </a:fld>
            <a:endParaRPr lang="en-US" dirty="0"/>
          </a:p>
        </p:txBody>
      </p:sp>
    </p:spTree>
    <p:extLst>
      <p:ext uri="{BB962C8B-B14F-4D97-AF65-F5344CB8AC3E}">
        <p14:creationId xmlns:p14="http://schemas.microsoft.com/office/powerpoint/2010/main" val="3471251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buFont typeface="Arial" pitchFamily="34" charset="0"/>
              <a:buNone/>
            </a:pPr>
            <a:r>
              <a:rPr lang="en-US" sz="1200" b="0" i="0" u="none" strike="noStrike" kern="1200" dirty="0" smtClean="0">
                <a:solidFill>
                  <a:schemeClr val="tx1"/>
                </a:solidFill>
                <a:effectLst/>
                <a:latin typeface="+mn-lt"/>
                <a:ea typeface="+mn-ea"/>
                <a:cs typeface="+mn-cs"/>
              </a:rPr>
              <a:t>Exabyte (1024 petabytes or 1,048,576 terabytes)</a:t>
            </a:r>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773065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14</a:t>
            </a:fld>
            <a:endParaRPr lang="en-US" dirty="0"/>
          </a:p>
        </p:txBody>
      </p:sp>
    </p:spTree>
    <p:extLst>
      <p:ext uri="{BB962C8B-B14F-4D97-AF65-F5344CB8AC3E}">
        <p14:creationId xmlns:p14="http://schemas.microsoft.com/office/powerpoint/2010/main" val="183435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69633" indent="-169633" hangingPunct="0">
              <a:buFont typeface="Arial" pitchFamily="34" charset="0"/>
              <a:buChar char="•"/>
            </a:pPr>
            <a:r>
              <a:rPr lang="en-US" dirty="0" smtClean="0"/>
              <a:t>The </a:t>
            </a:r>
            <a:r>
              <a:rPr lang="en-US" dirty="0"/>
              <a:t>process of classifying records using </a:t>
            </a:r>
            <a:r>
              <a:rPr lang="en-US" dirty="0" smtClean="0"/>
              <a:t>eERDMS falls </a:t>
            </a:r>
            <a:r>
              <a:rPr lang="en-US" dirty="0"/>
              <a:t>into three categories: Auto-classification, business process driven automation, and manual.</a:t>
            </a:r>
          </a:p>
          <a:p>
            <a:pPr marL="169633" indent="-169633" hangingPunct="0">
              <a:buFont typeface="Arial" pitchFamily="34" charset="0"/>
              <a:buChar char="•"/>
            </a:pPr>
            <a:r>
              <a:rPr lang="en-US" dirty="0"/>
              <a:t>For each migration and or new system under consideration for deployment within </a:t>
            </a:r>
            <a:r>
              <a:rPr lang="en-US" dirty="0" smtClean="0"/>
              <a:t>eERDMS </a:t>
            </a:r>
            <a:r>
              <a:rPr lang="en-US" dirty="0"/>
              <a:t>it will be up to the Bureau with consultation from the </a:t>
            </a:r>
            <a:r>
              <a:rPr lang="en-US" dirty="0" smtClean="0"/>
              <a:t>eERDMS </a:t>
            </a:r>
            <a:r>
              <a:rPr lang="en-US" dirty="0"/>
              <a:t>program team to decide which one of the three options is the “best” option. </a:t>
            </a:r>
          </a:p>
          <a:p>
            <a:pPr marL="169633" indent="-169633" hangingPunct="0">
              <a:buFont typeface="Arial" pitchFamily="34" charset="0"/>
              <a:buChar char="•"/>
            </a:pPr>
            <a:r>
              <a:rPr lang="en-US" dirty="0"/>
              <a:t>Auto-classification</a:t>
            </a:r>
          </a:p>
          <a:p>
            <a:pPr marL="621986" lvl="1" indent="-169633" hangingPunct="0">
              <a:buFont typeface="Arial" pitchFamily="34" charset="0"/>
              <a:buChar char="•"/>
            </a:pPr>
            <a:r>
              <a:rPr lang="en-US" dirty="0"/>
              <a:t>Our focus has been applying auto-classification to email.</a:t>
            </a:r>
          </a:p>
          <a:p>
            <a:pPr marL="621986" lvl="1" indent="-169633" hangingPunct="0">
              <a:buFont typeface="Arial" pitchFamily="34" charset="0"/>
              <a:buChar char="•"/>
            </a:pPr>
            <a:r>
              <a:rPr lang="en-US" dirty="0"/>
              <a:t>Used for high volume unstructured content</a:t>
            </a:r>
          </a:p>
          <a:p>
            <a:pPr marL="621986" lvl="1" indent="-169633" hangingPunct="0">
              <a:buFont typeface="Arial" pitchFamily="34" charset="0"/>
              <a:buChar char="•"/>
            </a:pPr>
            <a:r>
              <a:rPr lang="en-US" dirty="0"/>
              <a:t>Potentially, used for large migrations of content from legacy systems</a:t>
            </a:r>
          </a:p>
          <a:p>
            <a:pPr marL="621986" lvl="1" indent="-169633" hangingPunct="0">
              <a:buFont typeface="Arial" pitchFamily="34" charset="0"/>
              <a:buChar char="•"/>
            </a:pPr>
            <a:r>
              <a:rPr lang="en-US" dirty="0"/>
              <a:t>Once the model is created, there is little to no human effort to classify </a:t>
            </a:r>
            <a:r>
              <a:rPr lang="en-US" dirty="0" smtClean="0"/>
              <a:t>content – but</a:t>
            </a:r>
            <a:r>
              <a:rPr lang="en-US" baseline="0" dirty="0" smtClean="0"/>
              <a:t> managing the model is continuous process </a:t>
            </a:r>
            <a:r>
              <a:rPr lang="en-US" dirty="0" smtClean="0"/>
              <a:t> </a:t>
            </a:r>
            <a:endParaRPr lang="en-US" dirty="0">
              <a:solidFill>
                <a:srgbClr val="FFFF00"/>
              </a:solidFill>
            </a:endParaRPr>
          </a:p>
          <a:p>
            <a:pPr marL="621986" lvl="1" indent="-169633" hangingPunct="0">
              <a:buFont typeface="Arial" pitchFamily="34" charset="0"/>
              <a:buChar char="•"/>
            </a:pPr>
            <a:r>
              <a:rPr lang="en-US" dirty="0"/>
              <a:t>Requires exemplar documents for each target classification (Line of Business (LOB) and retention).</a:t>
            </a:r>
          </a:p>
          <a:p>
            <a:pPr marL="169633" indent="-169633" hangingPunct="0">
              <a:buFont typeface="Arial" pitchFamily="34" charset="0"/>
              <a:buChar char="•"/>
            </a:pPr>
            <a:r>
              <a:rPr lang="en-US" dirty="0"/>
              <a:t>Structured Workflow Driven Automation</a:t>
            </a:r>
          </a:p>
          <a:p>
            <a:pPr marL="621986" lvl="1" indent="-169633" hangingPunct="0">
              <a:buFont typeface="Arial" pitchFamily="34" charset="0"/>
              <a:buChar char="•"/>
            </a:pPr>
            <a:r>
              <a:rPr lang="en-US" dirty="0"/>
              <a:t>Used for well-defined and structured processes; good for collecting additional metadata about the item.</a:t>
            </a:r>
          </a:p>
          <a:p>
            <a:pPr marL="621986" lvl="1" indent="-169633" hangingPunct="0">
              <a:buFont typeface="Arial" pitchFamily="34" charset="0"/>
              <a:buChar char="•"/>
            </a:pPr>
            <a:r>
              <a:rPr lang="en-US" dirty="0"/>
              <a:t>Uses classification inheritance (i.e. documents placed in a container inherit the classification associated with that container).</a:t>
            </a:r>
          </a:p>
          <a:p>
            <a:pPr marL="621986" lvl="1" indent="-169633" defTabSz="904707" eaLnBrk="0" hangingPunct="0">
              <a:buFont typeface="Arial" pitchFamily="34" charset="0"/>
              <a:buChar char="•"/>
              <a:defRPr/>
            </a:pPr>
            <a:r>
              <a:rPr lang="en-US" dirty="0"/>
              <a:t>Can be inner connected component with other system such as FBMS, forms, HR etc. </a:t>
            </a:r>
          </a:p>
          <a:p>
            <a:pPr marL="621986" lvl="1" indent="-169633" hangingPunct="0">
              <a:buFont typeface="Arial" pitchFamily="34" charset="0"/>
              <a:buChar char="•"/>
            </a:pPr>
            <a:r>
              <a:rPr lang="en-US" dirty="0"/>
              <a:t>There are multiple levels of automation (or human intervention) depending on the business process and content</a:t>
            </a:r>
          </a:p>
          <a:p>
            <a:pPr marL="1074340" lvl="2" indent="-169633" hangingPunct="0">
              <a:buFont typeface="Arial" pitchFamily="34" charset="0"/>
              <a:buChar char="•"/>
            </a:pPr>
            <a:r>
              <a:rPr lang="en-US" dirty="0"/>
              <a:t>For example, a workflow might automatically place the record in the correct location and collect necessary metadata.</a:t>
            </a:r>
          </a:p>
          <a:p>
            <a:pPr marL="1074340" lvl="2" indent="-169633" hangingPunct="0">
              <a:buFont typeface="Arial" pitchFamily="34" charset="0"/>
              <a:buChar char="•"/>
            </a:pPr>
            <a:r>
              <a:rPr lang="en-US" dirty="0"/>
              <a:t>Another example would be where content is automatically ingested into </a:t>
            </a:r>
            <a:r>
              <a:rPr lang="en-US" dirty="0" smtClean="0"/>
              <a:t>eERDMS </a:t>
            </a:r>
            <a:r>
              <a:rPr lang="en-US" dirty="0"/>
              <a:t>from a source system and the necessary classification and storage location is programmatically defined.</a:t>
            </a:r>
          </a:p>
          <a:p>
            <a:pPr marL="621986" lvl="1" indent="-169633" defTabSz="904707" eaLnBrk="0" hangingPunct="0">
              <a:buFont typeface="Arial" pitchFamily="34" charset="0"/>
              <a:buChar char="•"/>
              <a:defRPr/>
            </a:pPr>
            <a:r>
              <a:rPr lang="en-US" dirty="0"/>
              <a:t>Little to some human effort to classify content, such as quality control and reviewing the outcome of the business process</a:t>
            </a:r>
          </a:p>
          <a:p>
            <a:pPr marL="169633" indent="-169633" defTabSz="904707" eaLnBrk="0" hangingPunct="0">
              <a:buFont typeface="Arial" pitchFamily="34" charset="0"/>
              <a:buChar char="•"/>
              <a:defRPr/>
            </a:pPr>
            <a:r>
              <a:rPr lang="en-US" dirty="0"/>
              <a:t>Manual </a:t>
            </a:r>
          </a:p>
          <a:p>
            <a:pPr marL="621986" lvl="1" indent="-169633" hangingPunct="0">
              <a:buFont typeface="Arial" pitchFamily="34" charset="0"/>
              <a:buChar char="•"/>
            </a:pPr>
            <a:r>
              <a:rPr lang="en-US" dirty="0"/>
              <a:t>Used for content that cannot be classified using auto-classification or structured workflow driven automation</a:t>
            </a:r>
          </a:p>
          <a:p>
            <a:pPr marL="621986" lvl="1" indent="-169633" hangingPunct="0">
              <a:buFont typeface="Arial" pitchFamily="34" charset="0"/>
              <a:buChar char="•"/>
            </a:pPr>
            <a:r>
              <a:rPr lang="en-US" dirty="0"/>
              <a:t>Human effort required to classify each piece of content</a:t>
            </a:r>
          </a:p>
          <a:p>
            <a:pPr marL="621986" lvl="1" indent="-169633" hangingPunct="0">
              <a:buFont typeface="Arial" pitchFamily="34" charset="0"/>
              <a:buChar char="•"/>
            </a:pPr>
            <a:r>
              <a:rPr lang="en-US" dirty="0"/>
              <a:t>Least desirable classification option. A strong effort should be used to classify content using auto-classification or structured workflow driven automation before considering manual classification.  </a:t>
            </a:r>
          </a:p>
        </p:txBody>
      </p:sp>
      <p:sp>
        <p:nvSpPr>
          <p:cNvPr id="4" name="Slide Number Placeholder 3"/>
          <p:cNvSpPr>
            <a:spLocks noGrp="1"/>
          </p:cNvSpPr>
          <p:nvPr>
            <p:ph type="sldNum" sz="quarter" idx="10"/>
          </p:nvPr>
        </p:nvSpPr>
        <p:spPr/>
        <p:txBody>
          <a:bodyPr/>
          <a:lstStyle/>
          <a:p>
            <a:pPr>
              <a:defRPr/>
            </a:pPr>
            <a:fld id="{9D8A149B-4134-4990-BFA4-9782D17EA9BD}" type="slidenum">
              <a:rPr lang="en-US" smtClean="0"/>
              <a:pPr>
                <a:defRPr/>
              </a:pPr>
              <a:t>15</a:t>
            </a:fld>
            <a:endParaRPr lang="en-US" dirty="0"/>
          </a:p>
        </p:txBody>
      </p:sp>
    </p:spTree>
    <p:extLst>
      <p:ext uri="{BB962C8B-B14F-4D97-AF65-F5344CB8AC3E}">
        <p14:creationId xmlns:p14="http://schemas.microsoft.com/office/powerpoint/2010/main" val="3378522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focus on auto-classification</a:t>
            </a:r>
            <a:r>
              <a:rPr lang="en-US" baseline="0" dirty="0" smtClean="0"/>
              <a:t>. Electronic records management requires simplified records retention schedules. We consolidated the Department’s 14 bureaus schedules (numbering 200 with 2330 retention periods) into one Department schedule with 37 lines of business and 189 retention periods, which we call our Department Records Schedule or DRS. </a:t>
            </a:r>
            <a:r>
              <a:rPr lang="en-US" dirty="0" smtClean="0"/>
              <a:t>GRS</a:t>
            </a:r>
            <a:r>
              <a:rPr lang="en-US" baseline="0" dirty="0" smtClean="0"/>
              <a:t> records series are included in our DRS.  </a:t>
            </a:r>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16</a:t>
            </a:fld>
            <a:endParaRPr lang="en-US" dirty="0"/>
          </a:p>
        </p:txBody>
      </p:sp>
    </p:spTree>
    <p:extLst>
      <p:ext uri="{BB962C8B-B14F-4D97-AF65-F5344CB8AC3E}">
        <p14:creationId xmlns:p14="http://schemas.microsoft.com/office/powerpoint/2010/main" val="1123797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17</a:t>
            </a:fld>
            <a:endParaRPr lang="en-US" dirty="0"/>
          </a:p>
        </p:txBody>
      </p:sp>
    </p:spTree>
    <p:extLst>
      <p:ext uri="{BB962C8B-B14F-4D97-AF65-F5344CB8AC3E}">
        <p14:creationId xmlns:p14="http://schemas.microsoft.com/office/powerpoint/2010/main" val="1960756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Auto classification - </a:t>
            </a:r>
            <a:r>
              <a:rPr lang="en-US" dirty="0" smtClean="0"/>
              <a:t>A software feature that will scan the contents of a document (including metadata) and automatically assign classification(s) from a file structure based on the document contents.</a:t>
            </a:r>
          </a:p>
          <a:p>
            <a:endParaRPr lang="en-US" dirty="0" smtClean="0"/>
          </a:p>
          <a:p>
            <a:pPr marL="342900" marR="0" lvl="0" indent="-342900">
              <a:spcBef>
                <a:spcPts val="0"/>
              </a:spcBef>
              <a:spcAft>
                <a:spcPts val="0"/>
              </a:spcAft>
              <a:buFont typeface="Symbol"/>
              <a:buChar char=""/>
            </a:pPr>
            <a:r>
              <a:rPr lang="en-US" sz="1200" dirty="0" smtClean="0">
                <a:solidFill>
                  <a:srgbClr val="1F497D"/>
                </a:solidFill>
                <a:effectLst/>
                <a:latin typeface="+mn-lt"/>
                <a:ea typeface="Calibri"/>
                <a:cs typeface="Times New Roman"/>
              </a:rPr>
              <a:t>A new document (email, attachment, correspondence, report, etc.) is captured in Content Server and indexed.  It is then run through the auto-classification system. </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endParaRPr lang="en-US" sz="1200" dirty="0" smtClean="0">
              <a:solidFill>
                <a:srgbClr val="1F497D"/>
              </a:solidFill>
              <a:effectLst/>
              <a:latin typeface="+mn-lt"/>
              <a:ea typeface="Calibri"/>
              <a:cs typeface="Times New Roman"/>
            </a:endParaRPr>
          </a:p>
          <a:p>
            <a:pPr marL="342900" marR="0" lvl="0" indent="-342900">
              <a:spcBef>
                <a:spcPts val="0"/>
              </a:spcBef>
              <a:spcAft>
                <a:spcPts val="0"/>
              </a:spcAft>
              <a:buFont typeface="Symbol"/>
              <a:buChar char=""/>
            </a:pPr>
            <a:r>
              <a:rPr lang="en-US" sz="1200" dirty="0" smtClean="0">
                <a:solidFill>
                  <a:srgbClr val="1F497D"/>
                </a:solidFill>
                <a:effectLst/>
                <a:latin typeface="+mn-lt"/>
                <a:ea typeface="Calibri"/>
                <a:cs typeface="Times New Roman"/>
              </a:rPr>
              <a:t>The AC System semantically analyzes the contents of the document against all of the exemplars in the model.  The exemplar documents in the model have all be classified manually and should be good examples of the records needed to conduct the tasks for that line of business.</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endParaRPr lang="en-US" sz="1200" dirty="0" smtClean="0">
              <a:solidFill>
                <a:srgbClr val="1F497D"/>
              </a:solidFill>
              <a:effectLst/>
              <a:latin typeface="+mn-lt"/>
              <a:ea typeface="Calibri"/>
              <a:cs typeface="Times New Roman"/>
            </a:endParaRPr>
          </a:p>
          <a:p>
            <a:pPr marL="342900" marR="0" lvl="0" indent="-342900">
              <a:spcBef>
                <a:spcPts val="0"/>
              </a:spcBef>
              <a:spcAft>
                <a:spcPts val="0"/>
              </a:spcAft>
              <a:buFont typeface="Symbol"/>
              <a:buChar char=""/>
            </a:pPr>
            <a:r>
              <a:rPr lang="en-US" sz="1200" dirty="0" smtClean="0">
                <a:solidFill>
                  <a:srgbClr val="1F497D"/>
                </a:solidFill>
                <a:effectLst/>
                <a:latin typeface="+mn-lt"/>
                <a:ea typeface="Calibri"/>
                <a:cs typeface="Times New Roman"/>
              </a:rPr>
              <a:t>The AC system compares the new document to all the other items in the model and identifies those having the greatest degree of similarity.  The AC system is looking at more than key words.  It examines the tone and semantic relationships between </a:t>
            </a:r>
            <a:r>
              <a:rPr lang="en-US" sz="1200" u="none" strike="noStrike" dirty="0" smtClean="0">
                <a:solidFill>
                  <a:srgbClr val="1F497D"/>
                </a:solidFill>
                <a:effectLst/>
                <a:latin typeface="+mn-lt"/>
                <a:ea typeface="Calibri"/>
                <a:cs typeface="Times New Roman"/>
                <a:hlinkClick r:id="rId3" tooltip="Word"/>
              </a:rPr>
              <a:t>words</a:t>
            </a:r>
            <a:r>
              <a:rPr lang="en-US" sz="1200" dirty="0" smtClean="0">
                <a:solidFill>
                  <a:srgbClr val="1F497D"/>
                </a:solidFill>
                <a:effectLst/>
                <a:latin typeface="+mn-lt"/>
                <a:ea typeface="Calibri"/>
                <a:cs typeface="Times New Roman"/>
              </a:rPr>
              <a:t> and </a:t>
            </a:r>
            <a:r>
              <a:rPr lang="en-US" sz="1200" u="none" strike="noStrike" dirty="0" smtClean="0">
                <a:solidFill>
                  <a:srgbClr val="1F497D"/>
                </a:solidFill>
                <a:effectLst/>
                <a:latin typeface="+mn-lt"/>
                <a:ea typeface="Calibri"/>
                <a:cs typeface="Times New Roman"/>
                <a:hlinkClick r:id="rId4" tooltip="Phrase"/>
              </a:rPr>
              <a:t>phrases</a:t>
            </a:r>
            <a:r>
              <a:rPr lang="en-US" sz="1200" dirty="0" smtClean="0">
                <a:solidFill>
                  <a:srgbClr val="1F497D"/>
                </a:solidFill>
                <a:effectLst/>
                <a:latin typeface="+mn-lt"/>
                <a:ea typeface="Calibri"/>
                <a:cs typeface="Times New Roman"/>
              </a:rPr>
              <a:t> and document structures.</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endParaRPr lang="en-US" sz="1200" dirty="0" smtClean="0">
              <a:solidFill>
                <a:srgbClr val="1F497D"/>
              </a:solidFill>
              <a:effectLst/>
              <a:latin typeface="+mn-lt"/>
              <a:ea typeface="Calibri"/>
              <a:cs typeface="Times New Roman"/>
            </a:endParaRPr>
          </a:p>
          <a:p>
            <a:pPr marL="342900" marR="0" lvl="0" indent="-342900">
              <a:spcBef>
                <a:spcPts val="0"/>
              </a:spcBef>
              <a:spcAft>
                <a:spcPts val="0"/>
              </a:spcAft>
              <a:buFont typeface="Symbol"/>
              <a:buChar char=""/>
            </a:pPr>
            <a:r>
              <a:rPr lang="en-US" sz="1200" dirty="0" smtClean="0">
                <a:solidFill>
                  <a:srgbClr val="1F497D"/>
                </a:solidFill>
                <a:effectLst/>
                <a:latin typeface="+mn-lt"/>
                <a:ea typeface="Calibri"/>
                <a:cs typeface="Times New Roman"/>
              </a:rPr>
              <a:t>The document is compared to the documents which are most similar to it in the model.  A decision algorithm is used to determine the line of business and retention period to be assigned to it.  </a:t>
            </a:r>
            <a:endParaRPr lang="en-US" sz="1200" dirty="0" smtClean="0">
              <a:effectLst/>
              <a:latin typeface="+mn-lt"/>
              <a:ea typeface="Calibri"/>
              <a:cs typeface="Times New Roman"/>
            </a:endParaRPr>
          </a:p>
          <a:p>
            <a:pPr marL="342900" marR="0" lvl="0" indent="-342900">
              <a:spcBef>
                <a:spcPts val="0"/>
              </a:spcBef>
              <a:spcAft>
                <a:spcPts val="0"/>
              </a:spcAft>
              <a:buFont typeface="Symbol"/>
              <a:buChar char=""/>
            </a:pPr>
            <a:endParaRPr lang="en-US" sz="1200" dirty="0" smtClean="0">
              <a:solidFill>
                <a:srgbClr val="1F497D"/>
              </a:solidFill>
              <a:effectLst/>
              <a:latin typeface="+mn-lt"/>
              <a:ea typeface="Calibri"/>
              <a:cs typeface="Times New Roman"/>
            </a:endParaRPr>
          </a:p>
          <a:p>
            <a:pPr marL="342900" marR="0" lvl="0" indent="-342900">
              <a:spcBef>
                <a:spcPts val="0"/>
              </a:spcBef>
              <a:spcAft>
                <a:spcPts val="0"/>
              </a:spcAft>
              <a:buFont typeface="Symbol"/>
              <a:buChar char=""/>
            </a:pPr>
            <a:r>
              <a:rPr lang="en-US" sz="1200" dirty="0" smtClean="0">
                <a:solidFill>
                  <a:srgbClr val="1F497D"/>
                </a:solidFill>
                <a:effectLst/>
                <a:latin typeface="+mn-lt"/>
                <a:ea typeface="Calibri"/>
                <a:cs typeface="Times New Roman"/>
              </a:rPr>
              <a:t>The assignment is made automatically in OTAC and is applied to the document in Content Server.</a:t>
            </a:r>
            <a:endParaRPr lang="en-US" sz="1200" dirty="0" smtClean="0">
              <a:effectLst/>
              <a:latin typeface="+mn-lt"/>
              <a:ea typeface="Calibri"/>
              <a:cs typeface="Times New Roman"/>
            </a:endParaRPr>
          </a:p>
          <a:p>
            <a:endParaRPr lang="en-US" dirty="0" smtClean="0"/>
          </a:p>
          <a:p>
            <a:endParaRPr lang="en-US" dirty="0" smtClean="0"/>
          </a:p>
          <a:p>
            <a:r>
              <a:rPr lang="en-US" dirty="0" smtClean="0">
                <a:solidFill>
                  <a:srgbClr val="FF0000"/>
                </a:solidFill>
              </a:rPr>
              <a:t>  </a:t>
            </a:r>
            <a:endParaRPr lang="en-US"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18</a:t>
            </a:fld>
            <a:endParaRPr lang="en-US" dirty="0"/>
          </a:p>
        </p:txBody>
      </p:sp>
    </p:spTree>
    <p:extLst>
      <p:ext uri="{BB962C8B-B14F-4D97-AF65-F5344CB8AC3E}">
        <p14:creationId xmlns:p14="http://schemas.microsoft.com/office/powerpoint/2010/main" val="249255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a:t>
            </a:r>
            <a:r>
              <a:rPr lang="en-US" baseline="0" dirty="0" smtClean="0"/>
              <a:t> OpenText auto-classification (OTAC) software utilizes exemplars (which are samples of documents representative of a task in a line of business) to train the system to recognize similar documents.  Lines of business are comprised of multiple tasks:  each task needs a variety of records to represent it in the OTAC system.  We initially use 200 exemplars to represent each retention in each line of business to establish a baseline model.  Which means that per our DRS, we actually have to collect about</a:t>
            </a:r>
            <a:r>
              <a:rPr lang="en-US" dirty="0" smtClean="0"/>
              <a:t> </a:t>
            </a:r>
            <a:r>
              <a:rPr lang="en-US" baseline="0" dirty="0" smtClean="0"/>
              <a:t>of 75K exemplars.  </a:t>
            </a:r>
          </a:p>
          <a:p>
            <a:endParaRPr lang="en-US" baseline="0" dirty="0" smtClean="0"/>
          </a:p>
          <a:p>
            <a:r>
              <a:rPr lang="en-US" baseline="0" dirty="0" smtClean="0"/>
              <a:t>Once exemplars are collected, we train the Bureau Records Officers to use the OTAC system and build their models. Models run against the journaled email or record content for assignment of retention categories (line of business and retention period). Continuous quality control is built into the process.  </a:t>
            </a:r>
          </a:p>
          <a:p>
            <a:endParaRPr lang="en-US" baseline="0" dirty="0" smtClean="0"/>
          </a:p>
          <a:p>
            <a:r>
              <a:rPr lang="en-US" baseline="0" dirty="0" smtClean="0"/>
              <a:t>For the content the system cannot classify, random samples are chosen for human categorization.  Once a group of newly manually classified items is classified, the remaining unclassified are run against the new model for classification (and continuous system improvement).  Model refinement is an on-going process of collecting more exemplars to replace old exemplars, reflecting the evolution of business processes over time. </a:t>
            </a:r>
          </a:p>
          <a:p>
            <a:endParaRPr lang="en-US" baseline="0" dirty="0" smtClean="0"/>
          </a:p>
          <a:p>
            <a:r>
              <a:rPr lang="en-US" baseline="0" dirty="0" smtClean="0"/>
              <a:t>We have been working with OpenText on software changes to allow the Bureaus to create and run their own models independently. We received the software upgrade this week and are in the process of loading onto our production instance. </a:t>
            </a:r>
            <a:endParaRPr lang="en-US" dirty="0"/>
          </a:p>
        </p:txBody>
      </p:sp>
      <p:sp>
        <p:nvSpPr>
          <p:cNvPr id="4" name="Slide Number Placeholder 3"/>
          <p:cNvSpPr>
            <a:spLocks noGrp="1"/>
          </p:cNvSpPr>
          <p:nvPr>
            <p:ph type="sldNum" sz="quarter" idx="10"/>
          </p:nvPr>
        </p:nvSpPr>
        <p:spPr/>
        <p:txBody>
          <a:bodyPr/>
          <a:lstStyle/>
          <a:p>
            <a:pPr>
              <a:defRPr/>
            </a:pPr>
            <a:fld id="{9D8A149B-4134-4990-BFA4-9782D17EA9BD}" type="slidenum">
              <a:rPr lang="en-US" smtClean="0"/>
              <a:pPr>
                <a:defRPr/>
              </a:pPr>
              <a:t>19</a:t>
            </a:fld>
            <a:endParaRPr lang="en-US" dirty="0"/>
          </a:p>
        </p:txBody>
      </p:sp>
    </p:spTree>
    <p:extLst>
      <p:ext uri="{BB962C8B-B14F-4D97-AF65-F5344CB8AC3E}">
        <p14:creationId xmlns:p14="http://schemas.microsoft.com/office/powerpoint/2010/main" val="337852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2</a:t>
            </a:fld>
            <a:endParaRPr lang="en-US" dirty="0"/>
          </a:p>
        </p:txBody>
      </p:sp>
    </p:spTree>
    <p:extLst>
      <p:ext uri="{BB962C8B-B14F-4D97-AF65-F5344CB8AC3E}">
        <p14:creationId xmlns:p14="http://schemas.microsoft.com/office/powerpoint/2010/main" val="75578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Event-driven retentions are especially thorny to automate unless tied to management information systems; queuing that a process is complete (i.e. contract closure reporting; case closure)</a:t>
            </a:r>
          </a:p>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20</a:t>
            </a:fld>
            <a:endParaRPr lang="en-US" dirty="0"/>
          </a:p>
        </p:txBody>
      </p:sp>
    </p:spTree>
    <p:extLst>
      <p:ext uri="{BB962C8B-B14F-4D97-AF65-F5344CB8AC3E}">
        <p14:creationId xmlns:p14="http://schemas.microsoft.com/office/powerpoint/2010/main" val="66580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Content is derived from email, electronic documents, physical content</a:t>
            </a:r>
          </a:p>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21</a:t>
            </a:fld>
            <a:endParaRPr lang="en-US" dirty="0"/>
          </a:p>
        </p:txBody>
      </p:sp>
    </p:spTree>
    <p:extLst>
      <p:ext uri="{BB962C8B-B14F-4D97-AF65-F5344CB8AC3E}">
        <p14:creationId xmlns:p14="http://schemas.microsoft.com/office/powerpoint/2010/main" val="4244873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23</a:t>
            </a:fld>
            <a:endParaRPr lang="en-US" dirty="0"/>
          </a:p>
        </p:txBody>
      </p:sp>
    </p:spTree>
    <p:extLst>
      <p:ext uri="{BB962C8B-B14F-4D97-AF65-F5344CB8AC3E}">
        <p14:creationId xmlns:p14="http://schemas.microsoft.com/office/powerpoint/2010/main" val="2413909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that we have 14 bureaus</a:t>
            </a:r>
            <a:r>
              <a:rPr lang="en-US" baseline="0" dirty="0" smtClean="0"/>
              <a:t> – each with their own legacy systems for document and records management. This planning matrix is just the tip of the iceberg in terms of potential content for migration.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D8A149B-4134-4990-BFA4-9782D17EA9BD}" type="slidenum">
              <a:rPr lang="en-US" smtClean="0"/>
              <a:pPr>
                <a:defRPr/>
              </a:pPr>
              <a:t>24</a:t>
            </a:fld>
            <a:endParaRPr lang="en-US" dirty="0"/>
          </a:p>
        </p:txBody>
      </p:sp>
    </p:spTree>
    <p:extLst>
      <p:ext uri="{BB962C8B-B14F-4D97-AF65-F5344CB8AC3E}">
        <p14:creationId xmlns:p14="http://schemas.microsoft.com/office/powerpoint/2010/main" val="754794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25</a:t>
            </a:fld>
            <a:endParaRPr lang="en-US" dirty="0"/>
          </a:p>
        </p:txBody>
      </p:sp>
    </p:spTree>
    <p:extLst>
      <p:ext uri="{BB962C8B-B14F-4D97-AF65-F5344CB8AC3E}">
        <p14:creationId xmlns:p14="http://schemas.microsoft.com/office/powerpoint/2010/main" val="403310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over 20,000 forms across</a:t>
            </a:r>
            <a:r>
              <a:rPr lang="en-US" baseline="0" dirty="0" smtClean="0"/>
              <a:t> the Department – and we are still identifying more.</a:t>
            </a:r>
            <a:r>
              <a:rPr lang="en-US" dirty="0" smtClean="0"/>
              <a:t> </a:t>
            </a:r>
          </a:p>
          <a:p>
            <a:endParaRPr lang="en-US" dirty="0" smtClean="0"/>
          </a:p>
          <a:p>
            <a:r>
              <a:rPr lang="en-US" dirty="0" smtClean="0"/>
              <a:t>Many departmental form approval processes have similar workflows</a:t>
            </a:r>
            <a:r>
              <a:rPr lang="en-US" baseline="0" dirty="0" smtClean="0"/>
              <a:t> or steps to route a submitted form. By identifying the similar steps we are able to distill the business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27</a:t>
            </a:fld>
            <a:endParaRPr lang="en-US"/>
          </a:p>
        </p:txBody>
      </p:sp>
    </p:spTree>
    <p:extLst>
      <p:ext uri="{BB962C8B-B14F-4D97-AF65-F5344CB8AC3E}">
        <p14:creationId xmlns:p14="http://schemas.microsoft.com/office/powerpoint/2010/main" val="1252446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8A149B-4134-4990-BFA4-9782D17EA9BD}" type="slidenum">
              <a:rPr lang="en-US" smtClean="0"/>
              <a:pPr>
                <a:defRPr/>
              </a:pPr>
              <a:t>28</a:t>
            </a:fld>
            <a:endParaRPr lang="en-US" dirty="0"/>
          </a:p>
        </p:txBody>
      </p:sp>
    </p:spTree>
    <p:extLst>
      <p:ext uri="{BB962C8B-B14F-4D97-AF65-F5344CB8AC3E}">
        <p14:creationId xmlns:p14="http://schemas.microsoft.com/office/powerpoint/2010/main" val="2152293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Reports may be exported in the format presented, .PDF, or as .CSV and .XLS. </a:t>
            </a:r>
          </a:p>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29</a:t>
            </a:fld>
            <a:endParaRPr lang="en-US" dirty="0"/>
          </a:p>
        </p:txBody>
      </p:sp>
    </p:spTree>
    <p:extLst>
      <p:ext uri="{BB962C8B-B14F-4D97-AF65-F5344CB8AC3E}">
        <p14:creationId xmlns:p14="http://schemas.microsoft.com/office/powerpoint/2010/main" val="4022157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30</a:t>
            </a:fld>
            <a:endParaRPr lang="en-US" dirty="0"/>
          </a:p>
        </p:txBody>
      </p:sp>
    </p:spTree>
    <p:extLst>
      <p:ext uri="{BB962C8B-B14F-4D97-AF65-F5344CB8AC3E}">
        <p14:creationId xmlns:p14="http://schemas.microsoft.com/office/powerpoint/2010/main" val="2781681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Google email not easily compatible with other systems</a:t>
            </a:r>
          </a:p>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31</a:t>
            </a:fld>
            <a:endParaRPr lang="en-US" dirty="0"/>
          </a:p>
        </p:txBody>
      </p:sp>
    </p:spTree>
    <p:extLst>
      <p:ext uri="{BB962C8B-B14F-4D97-AF65-F5344CB8AC3E}">
        <p14:creationId xmlns:p14="http://schemas.microsoft.com/office/powerpoint/2010/main" val="96356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Department of Interior protect America’s natural resources and heritage, honor our cultures and tribal communities, and supply the energy to power our future.</a:t>
            </a:r>
            <a:r>
              <a:rPr lang="en-US" dirty="0" smtClean="0"/>
              <a:t> As a result w</a:t>
            </a:r>
            <a:r>
              <a:rPr lang="en-US" baseline="0" dirty="0" smtClean="0"/>
              <a:t>e are large in terms of employees and operating budget. </a:t>
            </a:r>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3</a:t>
            </a:fld>
            <a:endParaRPr lang="en-US" dirty="0"/>
          </a:p>
        </p:txBody>
      </p:sp>
    </p:spTree>
    <p:extLst>
      <p:ext uri="{BB962C8B-B14F-4D97-AF65-F5344CB8AC3E}">
        <p14:creationId xmlns:p14="http://schemas.microsoft.com/office/powerpoint/2010/main" val="339767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32</a:t>
            </a:fld>
            <a:endParaRPr lang="en-US" dirty="0"/>
          </a:p>
        </p:txBody>
      </p:sp>
    </p:spTree>
    <p:extLst>
      <p:ext uri="{BB962C8B-B14F-4D97-AF65-F5344CB8AC3E}">
        <p14:creationId xmlns:p14="http://schemas.microsoft.com/office/powerpoint/2010/main" val="3222596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strategy includes completing these items by FY20</a:t>
            </a:r>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33</a:t>
            </a:fld>
            <a:endParaRPr lang="en-US" dirty="0"/>
          </a:p>
        </p:txBody>
      </p:sp>
    </p:spTree>
    <p:extLst>
      <p:ext uri="{BB962C8B-B14F-4D97-AF65-F5344CB8AC3E}">
        <p14:creationId xmlns:p14="http://schemas.microsoft.com/office/powerpoint/2010/main" val="1299815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take this opportunity to thank …… for arranging for this presentation and the opportunity to share our experiences with all of you</a:t>
            </a:r>
            <a:r>
              <a:rPr lang="en-US" dirty="0"/>
              <a:t>. We will send this presentation to all participants who registered for today’s meeting.  </a:t>
            </a:r>
            <a:r>
              <a:rPr lang="en-US" dirty="0" smtClean="0"/>
              <a:t>Please contact us with any comments or questions.    </a:t>
            </a:r>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34</a:t>
            </a:fld>
            <a:endParaRPr lang="en-US" dirty="0"/>
          </a:p>
        </p:txBody>
      </p:sp>
    </p:spTree>
    <p:extLst>
      <p:ext uri="{BB962C8B-B14F-4D97-AF65-F5344CB8AC3E}">
        <p14:creationId xmlns:p14="http://schemas.microsoft.com/office/powerpoint/2010/main" val="179623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Secretarial Order 3309, issued in December 2010, provided an unprecedented opportunity to change the conversation about information technology at the Department of the Interior. It redirected oversight, management, ownership, and control of all Departmental information technology (IT) infrastructure in the Office of the Chief Information Officer.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Our records and document management program is supported by the Department executive leadership including the CIO.</a:t>
            </a:r>
          </a:p>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4</a:t>
            </a:fld>
            <a:endParaRPr lang="en-US" dirty="0"/>
          </a:p>
        </p:txBody>
      </p:sp>
    </p:spTree>
    <p:extLst>
      <p:ext uri="{BB962C8B-B14F-4D97-AF65-F5344CB8AC3E}">
        <p14:creationId xmlns:p14="http://schemas.microsoft.com/office/powerpoint/2010/main" val="33976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itchFamily="34" charset="0"/>
              <a:buChar char="•"/>
            </a:pP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5</a:t>
            </a:fld>
            <a:endParaRPr lang="en-US" dirty="0"/>
          </a:p>
        </p:txBody>
      </p:sp>
    </p:spTree>
    <p:extLst>
      <p:ext uri="{BB962C8B-B14F-4D97-AF65-F5344CB8AC3E}">
        <p14:creationId xmlns:p14="http://schemas.microsoft.com/office/powerpoint/2010/main" val="310232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6</a:t>
            </a:fld>
            <a:endParaRPr lang="en-US" dirty="0"/>
          </a:p>
        </p:txBody>
      </p:sp>
    </p:spTree>
    <p:extLst>
      <p:ext uri="{BB962C8B-B14F-4D97-AF65-F5344CB8AC3E}">
        <p14:creationId xmlns:p14="http://schemas.microsoft.com/office/powerpoint/2010/main" val="289941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records management</a:t>
            </a:r>
            <a:r>
              <a:rPr lang="en-US" baseline="0" dirty="0" smtClean="0"/>
              <a:t> program, which includes auto-classification, covers the whole department and all employees. Our vision is to: </a:t>
            </a:r>
          </a:p>
          <a:p>
            <a:endParaRPr lang="en-US" baseline="0" dirty="0" smtClean="0"/>
          </a:p>
          <a:p>
            <a:r>
              <a:rPr lang="en-US" dirty="0" smtClean="0"/>
              <a:t>Provide the Department with a single cohesive integrated information management program designed to manage records and documents for its missions and programs to ensure public trust and transparency</a:t>
            </a:r>
          </a:p>
          <a:p>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7</a:t>
            </a:fld>
            <a:endParaRPr lang="en-US" dirty="0"/>
          </a:p>
        </p:txBody>
      </p:sp>
    </p:spTree>
    <p:extLst>
      <p:ext uri="{BB962C8B-B14F-4D97-AF65-F5344CB8AC3E}">
        <p14:creationId xmlns:p14="http://schemas.microsoft.com/office/powerpoint/2010/main" val="8210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a:r>
              <a:rPr lang="en-US" sz="1200" b="0" i="0" u="none" strike="noStrike" kern="1200" dirty="0" smtClean="0">
                <a:solidFill>
                  <a:schemeClr val="tx1"/>
                </a:solidFill>
                <a:effectLst/>
                <a:latin typeface="+mn-lt"/>
                <a:ea typeface="+mn-ea"/>
                <a:cs typeface="+mn-cs"/>
              </a:rPr>
              <a:t>DOI has taken the following eight steps.</a:t>
            </a:r>
            <a:endParaRPr lang="en-US" b="0" dirty="0" smtClean="0">
              <a:effectLst/>
            </a:endParaRPr>
          </a:p>
          <a:p>
            <a:pPr marL="228600" indent="-228600" rtl="0">
              <a:buFont typeface="+mj-lt"/>
              <a:buAutoNum type="arabicPeriod"/>
            </a:pPr>
            <a:r>
              <a:rPr lang="en-US" sz="1200" b="1" i="0" u="none" strike="noStrike" kern="1200" dirty="0" smtClean="0">
                <a:solidFill>
                  <a:schemeClr val="tx1"/>
                </a:solidFill>
                <a:effectLst/>
                <a:latin typeface="+mn-lt"/>
                <a:ea typeface="+mn-ea"/>
                <a:cs typeface="+mn-cs"/>
              </a:rPr>
              <a:t>Identify existing records schedules.</a:t>
            </a:r>
            <a:r>
              <a:rPr lang="en-US" sz="1200" b="0" i="0" u="none" strike="noStrike" kern="1200" dirty="0" smtClean="0">
                <a:solidFill>
                  <a:schemeClr val="tx1"/>
                </a:solidFill>
                <a:effectLst/>
                <a:latin typeface="+mn-lt"/>
                <a:ea typeface="+mn-ea"/>
                <a:cs typeface="+mn-cs"/>
              </a:rPr>
              <a:t>  Ensure that they are up-to-date and applicable.</a:t>
            </a:r>
            <a:endParaRPr lang="en-US" b="0" dirty="0" smtClean="0">
              <a:effectLst/>
            </a:endParaRP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b="1" i="0" u="none" strike="noStrike" kern="1200" dirty="0" smtClean="0">
                <a:solidFill>
                  <a:schemeClr val="tx1"/>
                </a:solidFill>
                <a:effectLst/>
                <a:latin typeface="+mn-lt"/>
                <a:ea typeface="+mn-ea"/>
                <a:cs typeface="+mn-cs"/>
              </a:rPr>
              <a:t>Align those schedules and LOBs to the agency mission and identify stakeholders for those mission areas. </a:t>
            </a:r>
            <a:r>
              <a:rPr lang="en-US" sz="1200" b="0" i="0" u="none" strike="noStrike" kern="1200" dirty="0" smtClean="0">
                <a:solidFill>
                  <a:schemeClr val="tx1"/>
                </a:solidFill>
                <a:effectLst/>
                <a:latin typeface="+mn-lt"/>
                <a:ea typeface="+mn-ea"/>
                <a:cs typeface="+mn-cs"/>
              </a:rPr>
              <a:t> Your mission areas are usually identified in your Agency Strategic Plan.</a:t>
            </a:r>
            <a:endParaRPr lang="en-US" b="0" dirty="0" smtClean="0">
              <a:effectLst/>
            </a:endParaRPr>
          </a:p>
          <a:p>
            <a:pPr marL="228600" indent="-228600" rtl="0">
              <a:buFont typeface="+mj-lt"/>
              <a:buAutoNum type="arabicPeriod"/>
            </a:pPr>
            <a:r>
              <a:rPr lang="en-US" sz="1200" b="1" i="0" u="none" strike="noStrike" kern="1200" dirty="0" smtClean="0">
                <a:solidFill>
                  <a:schemeClr val="tx1"/>
                </a:solidFill>
                <a:effectLst/>
                <a:latin typeface="+mn-lt"/>
                <a:ea typeface="+mn-ea"/>
                <a:cs typeface="+mn-cs"/>
              </a:rPr>
              <a:t>Crosswalk records schedules to lines of business within the agency.</a:t>
            </a:r>
            <a:r>
              <a:rPr lang="en-US" sz="1200" b="0" i="0" u="none" strike="noStrike" kern="1200" dirty="0" smtClean="0">
                <a:solidFill>
                  <a:schemeClr val="tx1"/>
                </a:solidFill>
                <a:effectLst/>
                <a:latin typeface="+mn-lt"/>
                <a:ea typeface="+mn-ea"/>
                <a:cs typeface="+mn-cs"/>
              </a:rPr>
              <a:t>  Useful guidance includes the NAICS, which covers most lines of business for the Federal Government.</a:t>
            </a:r>
            <a:endParaRPr lang="en-US" b="0" dirty="0" smtClean="0">
              <a:effectLst/>
            </a:endParaRPr>
          </a:p>
          <a:p>
            <a:pPr marL="228600" indent="-228600" rtl="0">
              <a:buFont typeface="+mj-lt"/>
              <a:buAutoNum type="arabicPeriod"/>
            </a:pPr>
            <a:r>
              <a:rPr lang="en-US" sz="1200" b="1" i="0" u="none" strike="noStrike" kern="1200" dirty="0" smtClean="0">
                <a:solidFill>
                  <a:schemeClr val="tx1"/>
                </a:solidFill>
                <a:effectLst/>
                <a:latin typeface="+mn-lt"/>
                <a:ea typeface="+mn-ea"/>
                <a:cs typeface="+mn-cs"/>
              </a:rPr>
              <a:t>Simplify the records schedules based on commonality factors (retention, business relationship to other records).</a:t>
            </a:r>
            <a:r>
              <a:rPr lang="en-US" sz="1200" b="0" i="0" u="none" strike="noStrike" kern="1200" dirty="0" smtClean="0">
                <a:solidFill>
                  <a:schemeClr val="tx1"/>
                </a:solidFill>
                <a:effectLst/>
                <a:latin typeface="+mn-lt"/>
                <a:ea typeface="+mn-ea"/>
                <a:cs typeface="+mn-cs"/>
              </a:rPr>
              <a:t>  Simplification includes reducing and consolidation of variance of retention periods, as well as, the simplification of the schedules themselves.  If there are variances, document them (e.g., statute, business need).</a:t>
            </a:r>
            <a:endParaRPr lang="en-US" b="0" dirty="0" smtClean="0">
              <a:effectLst/>
            </a:endParaRPr>
          </a:p>
          <a:p>
            <a:pPr marL="228600" indent="-228600" rtl="0">
              <a:buFont typeface="+mj-lt"/>
              <a:buAutoNum type="arabicPeriod"/>
            </a:pPr>
            <a:r>
              <a:rPr lang="en-US" sz="1200" b="1" i="0" u="none" strike="noStrike" kern="1200" dirty="0" smtClean="0">
                <a:solidFill>
                  <a:schemeClr val="tx1"/>
                </a:solidFill>
                <a:effectLst/>
                <a:latin typeface="+mn-lt"/>
                <a:ea typeface="+mn-ea"/>
                <a:cs typeface="+mn-cs"/>
              </a:rPr>
              <a:t>Prepare a Departmental Records Schedule that aligns records with LOBs and mission.</a:t>
            </a:r>
            <a:r>
              <a:rPr lang="en-US" sz="1200" b="0" i="0" u="none" strike="noStrike" kern="1200" dirty="0" smtClean="0">
                <a:solidFill>
                  <a:schemeClr val="tx1"/>
                </a:solidFill>
                <a:effectLst/>
                <a:latin typeface="+mn-lt"/>
                <a:ea typeface="+mn-ea"/>
                <a:cs typeface="+mn-cs"/>
              </a:rPr>
              <a:t>  Keep it high level so the component offices retain their identity but identify key common points across bureaus that will map to the Department. </a:t>
            </a:r>
            <a:endParaRPr lang="en-US" b="0" dirty="0" smtClean="0">
              <a:effectLst/>
            </a:endParaRPr>
          </a:p>
          <a:p>
            <a:pPr marL="228600" indent="-228600" rtl="0">
              <a:buFont typeface="+mj-lt"/>
              <a:buAutoNum type="arabicPeriod"/>
            </a:pPr>
            <a:r>
              <a:rPr lang="en-US" sz="1200" b="1" i="0" u="none" strike="noStrike" kern="1200" dirty="0" smtClean="0">
                <a:solidFill>
                  <a:schemeClr val="tx1"/>
                </a:solidFill>
                <a:effectLst/>
                <a:latin typeface="+mn-lt"/>
                <a:ea typeface="+mn-ea"/>
                <a:cs typeface="+mn-cs"/>
              </a:rPr>
              <a:t>Incorporate auto-categorization for electronic records using the new records management structure.</a:t>
            </a:r>
            <a:r>
              <a:rPr lang="en-US" sz="1200" b="0" i="0" u="none" strike="noStrike" kern="1200" dirty="0" smtClean="0">
                <a:solidFill>
                  <a:schemeClr val="tx1"/>
                </a:solidFill>
                <a:effectLst/>
                <a:latin typeface="+mn-lt"/>
                <a:ea typeface="+mn-ea"/>
                <a:cs typeface="+mn-cs"/>
              </a:rPr>
              <a:t>  Initially, DOI is starting with e-mail. </a:t>
            </a:r>
            <a:endParaRPr lang="en-US" b="0" dirty="0" smtClean="0">
              <a:effectLst/>
            </a:endParaRPr>
          </a:p>
          <a:p>
            <a:pPr marL="228600" indent="-228600" rtl="0">
              <a:buFont typeface="+mj-lt"/>
              <a:buAutoNum type="arabicPeriod"/>
            </a:pPr>
            <a:r>
              <a:rPr lang="en-US" sz="1200" b="1" i="0" u="none" strike="noStrike" kern="1200" dirty="0" smtClean="0">
                <a:solidFill>
                  <a:schemeClr val="tx1"/>
                </a:solidFill>
                <a:effectLst/>
                <a:latin typeface="+mn-lt"/>
                <a:ea typeface="+mn-ea"/>
                <a:cs typeface="+mn-cs"/>
              </a:rPr>
              <a:t>Fully integrate with all record media.</a:t>
            </a:r>
            <a:r>
              <a:rPr lang="en-US" sz="1200" b="0" i="0" u="none" strike="noStrike" kern="1200" dirty="0" smtClean="0">
                <a:solidFill>
                  <a:schemeClr val="tx1"/>
                </a:solidFill>
                <a:effectLst/>
                <a:latin typeface="+mn-lt"/>
                <a:ea typeface="+mn-ea"/>
                <a:cs typeface="+mn-cs"/>
              </a:rPr>
              <a:t>  A records management system needs to include all records “regardless of media”.</a:t>
            </a:r>
            <a:endParaRPr lang="en-US" b="0" dirty="0" smtClean="0">
              <a:effectLst/>
            </a:endParaRPr>
          </a:p>
          <a:p>
            <a:pPr marL="228600" indent="-228600" rtl="0">
              <a:buFont typeface="+mj-lt"/>
              <a:buAutoNum type="arabicPeriod"/>
            </a:pPr>
            <a:r>
              <a:rPr lang="en-US" sz="1200" b="1" i="0" u="none" strike="noStrike" kern="1200" dirty="0" smtClean="0">
                <a:solidFill>
                  <a:schemeClr val="tx1"/>
                </a:solidFill>
                <a:effectLst/>
                <a:latin typeface="+mn-lt"/>
                <a:ea typeface="+mn-ea"/>
                <a:cs typeface="+mn-cs"/>
              </a:rPr>
              <a:t>Incorporate records management practices into the agency Information Lifecycle/or and Systems Development Lifecycle,</a:t>
            </a:r>
            <a:r>
              <a:rPr lang="en-US" sz="1200" b="0" i="0" u="none" strike="noStrike" kern="1200" dirty="0" smtClean="0">
                <a:solidFill>
                  <a:schemeClr val="tx1"/>
                </a:solidFill>
                <a:effectLst/>
                <a:latin typeface="+mn-lt"/>
                <a:ea typeface="+mn-ea"/>
                <a:cs typeface="+mn-cs"/>
              </a:rPr>
              <a:t> including standardized and specific contract language, change management processes and actions from your legal oversight groups (Solicitor, FOIA, IG, Ethics).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8</a:t>
            </a:fld>
            <a:endParaRPr lang="en-US" dirty="0"/>
          </a:p>
        </p:txBody>
      </p:sp>
    </p:spTree>
    <p:extLst>
      <p:ext uri="{BB962C8B-B14F-4D97-AF65-F5344CB8AC3E}">
        <p14:creationId xmlns:p14="http://schemas.microsoft.com/office/powerpoint/2010/main" val="3454504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created a FISMA moderate cloud environment using COTS</a:t>
            </a:r>
            <a:r>
              <a:rPr lang="en-US" baseline="0" dirty="0" smtClean="0"/>
              <a:t> products from OpenText. </a:t>
            </a:r>
            <a:r>
              <a:rPr lang="en-US" dirty="0" smtClean="0"/>
              <a:t> Our system design</a:t>
            </a:r>
            <a:r>
              <a:rPr lang="en-US" baseline="0" dirty="0" smtClean="0"/>
              <a:t> is </a:t>
            </a:r>
            <a:r>
              <a:rPr lang="en-US" dirty="0"/>
              <a:t>DOD 5015.2, v.3, </a:t>
            </a:r>
            <a:r>
              <a:rPr lang="en-US" dirty="0" smtClean="0"/>
              <a:t>compliant and </a:t>
            </a:r>
            <a:r>
              <a:rPr lang="en-US" baseline="0" dirty="0" smtClean="0"/>
              <a:t>handles the complete life-cycle for our records management program – it is not just auto-classification. </a:t>
            </a:r>
            <a:r>
              <a:rPr lang="en-US" dirty="0" smtClean="0"/>
              <a:t> </a:t>
            </a:r>
          </a:p>
          <a:p>
            <a:endParaRPr lang="en-US" dirty="0"/>
          </a:p>
          <a:p>
            <a:r>
              <a:rPr lang="en-US" dirty="0" smtClean="0"/>
              <a:t>Our </a:t>
            </a:r>
            <a:r>
              <a:rPr lang="en-US" dirty="0"/>
              <a:t>security has nine </a:t>
            </a:r>
            <a:r>
              <a:rPr lang="en-US" dirty="0" smtClean="0"/>
              <a:t>levels of </a:t>
            </a:r>
            <a:r>
              <a:rPr lang="en-US" dirty="0"/>
              <a:t>protection:  (1) see, (2) see contents, (3) modify, (4) edit attributes, (5) add items, (6) delete versions, and (7) delete, and (8) reserve and (9) edit </a:t>
            </a:r>
            <a:r>
              <a:rPr lang="en-US" dirty="0" smtClean="0"/>
              <a:t>permissions. So privacy information such as medical records and personnel information are protected through  permissions. </a:t>
            </a:r>
            <a:endParaRPr lang="en-US" dirty="0"/>
          </a:p>
        </p:txBody>
      </p:sp>
      <p:sp>
        <p:nvSpPr>
          <p:cNvPr id="4" name="Slide Number Placeholder 3"/>
          <p:cNvSpPr>
            <a:spLocks noGrp="1"/>
          </p:cNvSpPr>
          <p:nvPr>
            <p:ph type="sldNum" sz="quarter" idx="10"/>
          </p:nvPr>
        </p:nvSpPr>
        <p:spPr/>
        <p:txBody>
          <a:bodyPr/>
          <a:lstStyle/>
          <a:p>
            <a:pPr>
              <a:defRPr/>
            </a:pPr>
            <a:fld id="{BE60CB2A-DEF6-4939-ABDF-FEBEFA346F8A}" type="slidenum">
              <a:rPr lang="en-US" smtClean="0"/>
              <a:pPr>
                <a:defRPr/>
              </a:pPr>
              <a:t>9</a:t>
            </a:fld>
            <a:endParaRPr lang="en-US" dirty="0"/>
          </a:p>
        </p:txBody>
      </p:sp>
    </p:spTree>
    <p:extLst>
      <p:ext uri="{BB962C8B-B14F-4D97-AF65-F5344CB8AC3E}">
        <p14:creationId xmlns:p14="http://schemas.microsoft.com/office/powerpoint/2010/main" val="1384817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2891330"/>
            <a:ext cx="9144000" cy="935604"/>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4" name="Title 13"/>
          <p:cNvSpPr>
            <a:spLocks noGrp="1"/>
          </p:cNvSpPr>
          <p:nvPr>
            <p:ph type="title"/>
          </p:nvPr>
        </p:nvSpPr>
        <p:spPr>
          <a:xfrm>
            <a:off x="457200" y="3052882"/>
            <a:ext cx="8229600" cy="643734"/>
          </a:xfrm>
          <a:prstGeom prst="rect">
            <a:avLst/>
          </a:prstGeom>
        </p:spPr>
        <p:txBody>
          <a:bodyPr vert="horz" anchor="ctr"/>
          <a:lstStyle>
            <a:lvl1pPr algn="ctr">
              <a:defRPr/>
            </a:lvl1pPr>
          </a:lstStyle>
          <a:p>
            <a:r>
              <a:rPr lang="en-US" dirty="0" smtClean="0"/>
              <a:t>Click to edit Master title style</a:t>
            </a:r>
            <a:endParaRPr lang="en-US" dirty="0"/>
          </a:p>
        </p:txBody>
      </p:sp>
      <p:sp>
        <p:nvSpPr>
          <p:cNvPr id="8" name="Title 13"/>
          <p:cNvSpPr txBox="1">
            <a:spLocks/>
          </p:cNvSpPr>
          <p:nvPr userDrawn="1"/>
        </p:nvSpPr>
        <p:spPr>
          <a:xfrm>
            <a:off x="457200" y="5604666"/>
            <a:ext cx="8229600" cy="643734"/>
          </a:xfrm>
          <a:prstGeom prst="rect">
            <a:avLst/>
          </a:prstGeom>
        </p:spPr>
        <p:txBody>
          <a:bodyPr vert="horz" anchor="ctr"/>
          <a:lstStyle>
            <a:lvl1pPr algn="ct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t>U.S. Department of the Interior</a:t>
            </a:r>
            <a:endParaRPr kumimoji="0" lang="en-US" sz="2000" b="0" i="0" u="none" strike="noStrike" kern="1200" cap="none" spc="0" normalizeH="0" baseline="0" noProof="0" dirty="0">
              <a:ln>
                <a:noFill/>
              </a:ln>
              <a:solidFill>
                <a:schemeClr val="tx1"/>
              </a:solidFill>
              <a:effectLst/>
              <a:uLnTx/>
              <a:uFillTx/>
              <a:latin typeface="+mj-lt"/>
              <a:ea typeface="ＭＳ Ｐゴシック" pitchFamily="-65" charset="-128"/>
              <a:cs typeface="ＭＳ Ｐゴシック" pitchFamily="-65" charset="-128"/>
            </a:endParaRPr>
          </a:p>
        </p:txBody>
      </p:sp>
      <p:pic>
        <p:nvPicPr>
          <p:cNvPr id="11" name="Picture 10" descr="IT Transformation_Revision.jpg"/>
          <p:cNvPicPr>
            <a:picLocks noChangeAspect="1"/>
          </p:cNvPicPr>
          <p:nvPr userDrawn="1"/>
        </p:nvPicPr>
        <p:blipFill>
          <a:blip r:embed="rId2"/>
          <a:stretch>
            <a:fillRect/>
          </a:stretch>
        </p:blipFill>
        <p:spPr>
          <a:xfrm>
            <a:off x="1342225" y="952501"/>
            <a:ext cx="6459550" cy="1565952"/>
          </a:xfrm>
          <a:prstGeom prst="rect">
            <a:avLst/>
          </a:prstGeom>
        </p:spPr>
      </p:pic>
      <p:sp>
        <p:nvSpPr>
          <p:cNvPr id="9" name="TextBox 8"/>
          <p:cNvSpPr txBox="1"/>
          <p:nvPr userDrawn="1"/>
        </p:nvSpPr>
        <p:spPr>
          <a:xfrm>
            <a:off x="2790496" y="6390640"/>
            <a:ext cx="3563008" cy="246221"/>
          </a:xfrm>
          <a:prstGeom prst="rect">
            <a:avLst/>
          </a:prstGeom>
          <a:noFill/>
        </p:spPr>
        <p:txBody>
          <a:bodyPr wrap="square" rtlCol="0">
            <a:spAutoFit/>
          </a:bodyPr>
          <a:lstStyle/>
          <a:p>
            <a:pPr algn="ctr"/>
            <a:r>
              <a:rPr lang="en-US" sz="1000" dirty="0" smtClean="0"/>
              <a:t>Sensitive but Unclassified – For Official Use Only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4"/>
          <p:cNvSpPr>
            <a:spLocks noGrp="1"/>
          </p:cNvSpPr>
          <p:nvPr>
            <p:ph type="title"/>
          </p:nvPr>
        </p:nvSpPr>
        <p:spPr>
          <a:xfrm>
            <a:off x="457200" y="0"/>
            <a:ext cx="8229600" cy="62992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Slide Number Placeholder 2"/>
          <p:cNvSpPr>
            <a:spLocks noGrp="1"/>
          </p:cNvSpPr>
          <p:nvPr userDrawn="1">
            <p:ph type="sldNum" sz="quarter" idx="4294967295"/>
          </p:nvPr>
        </p:nvSpPr>
        <p:spPr>
          <a:xfrm flipH="1">
            <a:off x="3888890" y="6372711"/>
            <a:ext cx="1366221" cy="414169"/>
          </a:xfrm>
        </p:spPr>
        <p:txBody>
          <a:bodyPr/>
          <a:lstStyle/>
          <a:p>
            <a:pPr>
              <a:defRPr/>
            </a:pPr>
            <a:fld id="{BE06B082-42C0-4064-8353-3900DAFDD9A0}" type="slidenum">
              <a:rPr lang="en-US" smtClean="0"/>
              <a:pPr>
                <a:defRPr/>
              </a:pPr>
              <a:t>‹#›</a:t>
            </a:fld>
            <a:endParaRPr lang="en-US" dirty="0"/>
          </a:p>
        </p:txBody>
      </p:sp>
    </p:spTree>
    <p:extLst>
      <p:ext uri="{BB962C8B-B14F-4D97-AF65-F5344CB8AC3E}">
        <p14:creationId xmlns:p14="http://schemas.microsoft.com/office/powerpoint/2010/main" val="3978683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58AFA24B-D16A-4996-9D6C-44372866A619}" type="datetimeFigureOut">
              <a:rPr lang="en-US" smtClean="0"/>
              <a:pPr/>
              <a:t>12/3/2013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24FCE36-8A88-4EAF-BB12-CB5D6DA0013F}" type="slidenum">
              <a:rPr lang="en-US" smtClean="0"/>
              <a:pPr/>
              <a:t>‹#›</a:t>
            </a:fld>
            <a:endParaRPr lang="en-US"/>
          </a:p>
        </p:txBody>
      </p:sp>
    </p:spTree>
    <p:extLst>
      <p:ext uri="{BB962C8B-B14F-4D97-AF65-F5344CB8AC3E}">
        <p14:creationId xmlns:p14="http://schemas.microsoft.com/office/powerpoint/2010/main" val="35635177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992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89000"/>
            <a:ext cx="4038600" cy="5227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89000"/>
            <a:ext cx="4038600" cy="5227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DDC4123-6BDE-415D-9E23-085F61B28E5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813753"/>
            <a:ext cx="4040188" cy="7533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453514"/>
            <a:ext cx="4040188" cy="4652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813753"/>
            <a:ext cx="4041775" cy="7533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53514"/>
            <a:ext cx="4041775" cy="4652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FDDC4123-6BDE-415D-9E23-085F61B28E5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DDC4123-6BDE-415D-9E23-085F61B28E5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DC4123-6BDE-415D-9E23-085F61B28E5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673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DDC4123-6BDE-415D-9E23-085F61B28E5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8080"/>
            <a:ext cx="5486400" cy="439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0581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97818"/>
            <a:ext cx="5486400" cy="7489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DDC4123-6BDE-415D-9E23-085F61B28E5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1976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DDC4123-6BDE-415D-9E23-085F61B28E5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DDC4123-6BDE-415D-9E23-085F61B28E58}" type="slidenum">
              <a:rPr lang="en-US" smtClean="0"/>
              <a:pPr/>
              <a:t>‹#›</a:t>
            </a:fld>
            <a:endParaRPr lang="en-US" dirty="0"/>
          </a:p>
        </p:txBody>
      </p:sp>
      <p:sp>
        <p:nvSpPr>
          <p:cNvPr id="8" name="Rectangle 7"/>
          <p:cNvSpPr/>
          <p:nvPr userDrawn="1"/>
        </p:nvSpPr>
        <p:spPr>
          <a:xfrm>
            <a:off x="0" y="-3175"/>
            <a:ext cx="9144000" cy="10464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Vertical Text Placeholder 2"/>
          <p:cNvSpPr>
            <a:spLocks noGrp="1"/>
          </p:cNvSpPr>
          <p:nvPr>
            <p:ph type="body" orient="vert" idx="1"/>
          </p:nvPr>
        </p:nvSpPr>
        <p:spPr>
          <a:xfrm>
            <a:off x="457200" y="274638"/>
            <a:ext cx="78740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rot="16200000" flipH="1">
            <a:off x="5319267" y="3088133"/>
            <a:ext cx="6181344" cy="5079"/>
          </a:xfrm>
          <a:prstGeom prst="line">
            <a:avLst/>
          </a:prstGeom>
          <a:ln w="76200">
            <a:solidFill>
              <a:srgbClr val="89A129"/>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rot="5400000">
            <a:off x="5735827" y="2773172"/>
            <a:ext cx="6181344" cy="6350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800" dirty="0"/>
          </a:p>
        </p:txBody>
      </p:sp>
      <p:sp>
        <p:nvSpPr>
          <p:cNvPr id="19" name="Title 1"/>
          <p:cNvSpPr>
            <a:spLocks noGrp="1"/>
          </p:cNvSpPr>
          <p:nvPr>
            <p:ph type="title"/>
          </p:nvPr>
        </p:nvSpPr>
        <p:spPr>
          <a:xfrm rot="5400000">
            <a:off x="5750560" y="2763520"/>
            <a:ext cx="6156960" cy="629920"/>
          </a:xfrm>
        </p:spPr>
        <p:txBody>
          <a:bodyPr/>
          <a:lstStyle>
            <a:lvl1pPr algn="ctr">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p:nvSpPr>
        <p:spPr>
          <a:xfrm>
            <a:off x="0" y="6181283"/>
            <a:ext cx="9144000" cy="137160"/>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800" dirty="0"/>
          </a:p>
        </p:txBody>
      </p:sp>
      <p:pic>
        <p:nvPicPr>
          <p:cNvPr id="2" name="Picture 1" descr="IT Transformation_Revision.jpg"/>
          <p:cNvPicPr>
            <a:picLocks noChangeAspect="1"/>
          </p:cNvPicPr>
          <p:nvPr/>
        </p:nvPicPr>
        <p:blipFill>
          <a:blip r:embed="rId13"/>
          <a:stretch>
            <a:fillRect/>
          </a:stretch>
        </p:blipFill>
        <p:spPr>
          <a:xfrm>
            <a:off x="6448006" y="6265847"/>
            <a:ext cx="2617254" cy="634486"/>
          </a:xfrm>
          <a:prstGeom prst="rect">
            <a:avLst/>
          </a:prstGeom>
        </p:spPr>
      </p:pic>
      <p:sp>
        <p:nvSpPr>
          <p:cNvPr id="1028" name="Text Placeholder 2"/>
          <p:cNvSpPr>
            <a:spLocks noGrp="1"/>
          </p:cNvSpPr>
          <p:nvPr>
            <p:ph type="body" idx="1"/>
          </p:nvPr>
        </p:nvSpPr>
        <p:spPr bwMode="auto">
          <a:xfrm>
            <a:off x="457200" y="825500"/>
            <a:ext cx="8229600" cy="5331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4273300" y="6400528"/>
            <a:ext cx="597400" cy="365125"/>
          </a:xfrm>
          <a:prstGeom prst="rect">
            <a:avLst/>
          </a:prstGeom>
        </p:spPr>
        <p:txBody>
          <a:bodyPr vert="horz" lIns="91440" tIns="45720" rIns="91440" bIns="45720" rtlCol="0" anchor="ctr"/>
          <a:lstStyle>
            <a:lvl1pPr algn="ctr" defTabSz="457200" rtl="0" fontAlgn="auto">
              <a:spcBef>
                <a:spcPts val="0"/>
              </a:spcBef>
              <a:spcAft>
                <a:spcPts val="0"/>
              </a:spcAft>
              <a:defRPr lang="en-US" sz="1200" b="0" kern="1200" smtClean="0">
                <a:solidFill>
                  <a:srgbClr val="404040"/>
                </a:solidFill>
                <a:latin typeface="+mn-lt"/>
                <a:ea typeface="+mn-ea"/>
                <a:cs typeface="+mn-cs"/>
              </a:defRPr>
            </a:lvl1pPr>
          </a:lstStyle>
          <a:p>
            <a:pPr>
              <a:defRPr/>
            </a:pPr>
            <a:fld id="{52EAF468-6174-4096-B1E9-C618D736FEEF}" type="slidenum">
              <a:rPr lang="en-US" smtClean="0"/>
              <a:pPr>
                <a:defRPr/>
              </a:pPr>
              <a:t>‹#›</a:t>
            </a:fld>
            <a:endParaRPr lang="en-US" dirty="0"/>
          </a:p>
        </p:txBody>
      </p:sp>
      <p:sp>
        <p:nvSpPr>
          <p:cNvPr id="10" name="TextBox 9"/>
          <p:cNvSpPr txBox="1"/>
          <p:nvPr/>
        </p:nvSpPr>
        <p:spPr>
          <a:xfrm>
            <a:off x="654690" y="6444591"/>
            <a:ext cx="2349390" cy="276999"/>
          </a:xfrm>
          <a:prstGeom prst="rect">
            <a:avLst/>
          </a:prstGeom>
          <a:noFill/>
        </p:spPr>
        <p:txBody>
          <a:bodyPr wrap="square" anchor="ctr" anchorCtr="0">
            <a:spAutoFit/>
          </a:bodyPr>
          <a:lstStyle/>
          <a:p>
            <a:pPr fontAlgn="auto">
              <a:spcBef>
                <a:spcPts val="0"/>
              </a:spcBef>
              <a:spcAft>
                <a:spcPts val="0"/>
              </a:spcAft>
              <a:defRPr/>
            </a:pPr>
            <a:r>
              <a:rPr lang="en-US" sz="1200" b="0" dirty="0" smtClean="0">
                <a:solidFill>
                  <a:srgbClr val="404040"/>
                </a:solidFill>
                <a:latin typeface="+mn-lt"/>
                <a:ea typeface="+mn-ea"/>
                <a:cs typeface="+mn-cs"/>
              </a:rPr>
              <a:t>U.S. Department of the Interior</a:t>
            </a:r>
            <a:endParaRPr lang="en-US" b="0" dirty="0">
              <a:latin typeface="+mn-lt"/>
              <a:ea typeface="+mn-ea"/>
              <a:cs typeface="+mn-cs"/>
            </a:endParaRPr>
          </a:p>
        </p:txBody>
      </p:sp>
      <p:cxnSp>
        <p:nvCxnSpPr>
          <p:cNvPr id="11" name="Straight Connector 10"/>
          <p:cNvCxnSpPr/>
          <p:nvPr/>
        </p:nvCxnSpPr>
        <p:spPr>
          <a:xfrm>
            <a:off x="-1367" y="702245"/>
            <a:ext cx="9144000" cy="0"/>
          </a:xfrm>
          <a:prstGeom prst="line">
            <a:avLst/>
          </a:prstGeom>
          <a:ln w="76200">
            <a:solidFill>
              <a:srgbClr val="89A129"/>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367" y="-8613"/>
            <a:ext cx="9144000" cy="635146"/>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2800" dirty="0"/>
          </a:p>
        </p:txBody>
      </p:sp>
      <p:pic>
        <p:nvPicPr>
          <p:cNvPr id="12" name="Picture 11" descr="600px-US-DeptOfTheInterior-Seal_svg.png"/>
          <p:cNvPicPr>
            <a:picLocks noChangeAspect="1"/>
          </p:cNvPicPr>
          <p:nvPr/>
        </p:nvPicPr>
        <p:blipFill>
          <a:blip r:embed="rId14"/>
          <a:stretch>
            <a:fillRect/>
          </a:stretch>
        </p:blipFill>
        <p:spPr>
          <a:xfrm>
            <a:off x="88900" y="6354490"/>
            <a:ext cx="457200" cy="457200"/>
          </a:xfrm>
          <a:prstGeom prst="rect">
            <a:avLst/>
          </a:prstGeom>
        </p:spPr>
      </p:pic>
      <p:sp>
        <p:nvSpPr>
          <p:cNvPr id="15" name="Title Placeholder 14"/>
          <p:cNvSpPr>
            <a:spLocks noGrp="1"/>
          </p:cNvSpPr>
          <p:nvPr>
            <p:ph type="title"/>
          </p:nvPr>
        </p:nvSpPr>
        <p:spPr>
          <a:xfrm>
            <a:off x="457200" y="0"/>
            <a:ext cx="8229600" cy="62992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4" name="TextBox 13"/>
          <p:cNvSpPr txBox="1"/>
          <p:nvPr/>
        </p:nvSpPr>
        <p:spPr>
          <a:xfrm>
            <a:off x="0" y="6134447"/>
            <a:ext cx="3563008" cy="230832"/>
          </a:xfrm>
          <a:prstGeom prst="rect">
            <a:avLst/>
          </a:prstGeom>
          <a:noFill/>
        </p:spPr>
        <p:txBody>
          <a:bodyPr wrap="square" rtlCol="0" anchor="ctr" anchorCtr="0">
            <a:spAutoFit/>
          </a:bodyPr>
          <a:lstStyle/>
          <a:p>
            <a:pPr algn="l"/>
            <a:r>
              <a:rPr lang="en-US" sz="900" dirty="0" smtClean="0">
                <a:solidFill>
                  <a:schemeClr val="bg1"/>
                </a:solidFill>
                <a:latin typeface="+mn-lt"/>
              </a:rPr>
              <a:t>Sensitive but Unclassified – For Official Use Only</a:t>
            </a:r>
          </a:p>
        </p:txBody>
      </p:sp>
      <p:sp>
        <p:nvSpPr>
          <p:cNvPr id="16" name="TextBox 15"/>
          <p:cNvSpPr txBox="1"/>
          <p:nvPr/>
        </p:nvSpPr>
        <p:spPr>
          <a:xfrm>
            <a:off x="5580992" y="6134447"/>
            <a:ext cx="3563008" cy="230832"/>
          </a:xfrm>
          <a:prstGeom prst="rect">
            <a:avLst/>
          </a:prstGeom>
          <a:noFill/>
        </p:spPr>
        <p:txBody>
          <a:bodyPr wrap="square" rtlCol="0" anchor="ctr" anchorCtr="0">
            <a:spAutoFit/>
          </a:bodyPr>
          <a:lstStyle/>
          <a:p>
            <a:pPr algn="r"/>
            <a:fld id="{EEF64D6A-0CF6-4367-BBDB-563BE774E7DE}" type="datetime1">
              <a:rPr lang="en-US" sz="900" smtClean="0">
                <a:solidFill>
                  <a:schemeClr val="bg1"/>
                </a:solidFill>
                <a:latin typeface="+mn-lt"/>
              </a:rPr>
              <a:pPr algn="r"/>
              <a:t>12/3/2013</a:t>
            </a:fld>
            <a:endParaRPr lang="en-US" sz="900" dirty="0" smtClean="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59"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defTabSz="457200" rtl="0" eaLnBrk="0" fontAlgn="base" hangingPunct="0">
        <a:spcBef>
          <a:spcPct val="0"/>
        </a:spcBef>
        <a:spcAft>
          <a:spcPct val="0"/>
        </a:spcAft>
        <a:defRPr sz="3200" kern="1200" baseline="0">
          <a:solidFill>
            <a:srgbClr val="FFFFFF"/>
          </a:solidFill>
          <a:latin typeface="+mj-lt"/>
          <a:ea typeface="ＭＳ Ｐゴシック" pitchFamily="-65" charset="-128"/>
          <a:cs typeface="ＭＳ Ｐゴシック" pitchFamily="-65" charset="-128"/>
        </a:defRPr>
      </a:lvl1pPr>
      <a:lvl2pPr algn="l" defTabSz="457200" rtl="0" eaLnBrk="0" fontAlgn="base" hangingPunct="0">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5pPr>
      <a:lvl6pPr marL="457200" algn="l" defTabSz="457200" rtl="0" fontAlgn="base">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6pPr>
      <a:lvl7pPr marL="914400" algn="l" defTabSz="457200" rtl="0" fontAlgn="base">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7pPr>
      <a:lvl8pPr marL="1371600" algn="l" defTabSz="457200" rtl="0" fontAlgn="base">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8pPr>
      <a:lvl9pPr marL="1828800" algn="l" defTabSz="457200" rtl="0" fontAlgn="base">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Wingdings" pitchFamily="2" charset="2"/>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iqbginc.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cbrock@iqbginc.com" TargetMode="External"/><Relationship Id="rId5" Type="http://schemas.openxmlformats.org/officeDocument/2006/relationships/hyperlink" Target="mailto:Edwin_mccenye@ios.doi.gov" TargetMode="External"/><Relationship Id="rId4" Type="http://schemas.openxmlformats.org/officeDocument/2006/relationships/hyperlink" Target="mailto:Edwin_Mcceney@ios.doi.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9.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gif"/><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3"/>
          <p:cNvSpPr txBox="1">
            <a:spLocks/>
          </p:cNvSpPr>
          <p:nvPr/>
        </p:nvSpPr>
        <p:spPr>
          <a:xfrm>
            <a:off x="457200" y="4157782"/>
            <a:ext cx="8229600" cy="643734"/>
          </a:xfrm>
          <a:prstGeom prst="rect">
            <a:avLst/>
          </a:prstGeom>
        </p:spPr>
        <p:txBody>
          <a:bodyPr vert="horz" anchor="ctr"/>
          <a:lstStyle>
            <a:lvl1pPr algn="ctr">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2000" dirty="0" smtClean="0">
                <a:latin typeface="+mj-lt"/>
                <a:ea typeface="ＭＳ Ｐゴシック" pitchFamily="-65" charset="-128"/>
                <a:cs typeface="ＭＳ Ｐゴシック" pitchFamily="-65" charset="-128"/>
              </a:rPr>
              <a:t>December 3,</a:t>
            </a:r>
            <a:r>
              <a:rPr kumimoji="0" lang="en-US" sz="2000" b="0" i="0" u="none" strike="noStrike" kern="120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t> 2013</a:t>
            </a: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000" dirty="0">
              <a:latin typeface="+mj-lt"/>
              <a:ea typeface="ＭＳ Ｐゴシック" pitchFamily="-65" charset="-128"/>
              <a:cs typeface="ＭＳ Ｐゴシック" pitchFamily="-65" charset="-128"/>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ＭＳ Ｐゴシック" pitchFamily="-65" charset="-128"/>
                <a:cs typeface="ＭＳ Ｐゴシック" pitchFamily="-65" charset="-128"/>
              </a:rPr>
              <a:t>Presented</a:t>
            </a:r>
            <a:r>
              <a:rPr kumimoji="0" lang="en-US" sz="2000" b="0" i="0" u="none" strike="noStrike" kern="1200" cap="none" spc="0" normalizeH="0" noProof="0" dirty="0" smtClean="0">
                <a:ln>
                  <a:noFill/>
                </a:ln>
                <a:solidFill>
                  <a:schemeClr val="tx1"/>
                </a:solidFill>
                <a:effectLst/>
                <a:uLnTx/>
                <a:uFillTx/>
                <a:latin typeface="+mj-lt"/>
                <a:ea typeface="ＭＳ Ｐゴシック" pitchFamily="-65" charset="-128"/>
                <a:cs typeface="ＭＳ Ｐゴシック" pitchFamily="-65" charset="-128"/>
              </a:rPr>
              <a:t> to the FIRM Council</a:t>
            </a:r>
          </a:p>
        </p:txBody>
      </p:sp>
      <p:sp>
        <p:nvSpPr>
          <p:cNvPr id="4" name="Title 3"/>
          <p:cNvSpPr>
            <a:spLocks noGrp="1"/>
          </p:cNvSpPr>
          <p:nvPr>
            <p:ph type="title"/>
          </p:nvPr>
        </p:nvSpPr>
        <p:spPr>
          <a:xfrm>
            <a:off x="381000" y="2895600"/>
            <a:ext cx="8229600" cy="952500"/>
          </a:xfrm>
        </p:spPr>
        <p:txBody>
          <a:bodyPr>
            <a:normAutofit fontScale="90000"/>
          </a:bodyPr>
          <a:lstStyle/>
          <a:p>
            <a:r>
              <a:rPr lang="en-US" sz="2400" dirty="0" smtClean="0"/>
              <a:t>eMail Enterprise Records and Document Management System (eERDMS)</a:t>
            </a:r>
            <a:br>
              <a:rPr lang="en-US" sz="2400" dirty="0" smtClean="0"/>
            </a:br>
            <a:r>
              <a:rPr lang="en-US" sz="2400" dirty="0" smtClean="0"/>
              <a:t>Program Overview</a:t>
            </a:r>
            <a:endParaRPr lang="en-US" sz="2400" dirty="0"/>
          </a:p>
        </p:txBody>
      </p:sp>
    </p:spTree>
    <p:extLst>
      <p:ext uri="{BB962C8B-B14F-4D97-AF65-F5344CB8AC3E}">
        <p14:creationId xmlns:p14="http://schemas.microsoft.com/office/powerpoint/2010/main" val="1398154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cstate="print"/>
          <a:srcRect/>
          <a:stretch>
            <a:fillRect/>
          </a:stretch>
        </p:blipFill>
        <p:spPr>
          <a:xfrm>
            <a:off x="685800" y="1447800"/>
            <a:ext cx="7848600" cy="4648200"/>
          </a:xfrm>
          <a:effectLst>
            <a:outerShdw blurRad="292100" dist="139700" dir="2700000" algn="tl" rotWithShape="0">
              <a:srgbClr val="333333">
                <a:alpha val="65000"/>
              </a:srgbClr>
            </a:outerShdw>
          </a:effectLst>
        </p:spPr>
      </p:pic>
      <p:sp>
        <p:nvSpPr>
          <p:cNvPr id="15365" name="TextBox 12"/>
          <p:cNvSpPr>
            <a:spLocks noChangeArrowheads="1"/>
          </p:cNvSpPr>
          <p:nvPr/>
        </p:nvSpPr>
        <p:spPr bwMode="auto">
          <a:xfrm>
            <a:off x="914400" y="2209800"/>
            <a:ext cx="3429000" cy="766763"/>
          </a:xfrm>
          <a:prstGeom prst="roundRect">
            <a:avLst>
              <a:gd name="adj" fmla="val 16667"/>
            </a:avLst>
          </a:prstGeom>
          <a:solidFill>
            <a:schemeClr val="bg1"/>
          </a:solidFill>
          <a:ln w="9525">
            <a:noFill/>
            <a:round/>
            <a:headEnd/>
            <a:tailEnd/>
          </a:ln>
        </p:spPr>
        <p:txBody>
          <a:bodyPr>
            <a:spAutoFit/>
          </a:bodyPr>
          <a:lstStyle/>
          <a:p>
            <a:pPr algn="ctr"/>
            <a:r>
              <a:rPr lang="en-US" sz="1400" b="1" dirty="0">
                <a:solidFill>
                  <a:schemeClr val="tx2"/>
                </a:solidFill>
                <a:latin typeface="Calibri" pitchFamily="34" charset="0"/>
              </a:rPr>
              <a:t>500,000 Sq Ft of Planned Raised Floor </a:t>
            </a:r>
          </a:p>
          <a:p>
            <a:pPr algn="ctr"/>
            <a:r>
              <a:rPr lang="en-US" sz="1400" b="1" dirty="0" smtClean="0">
                <a:solidFill>
                  <a:schemeClr val="tx2"/>
                </a:solidFill>
                <a:latin typeface="Calibri" pitchFamily="34" charset="0"/>
              </a:rPr>
              <a:t>Multiple Distinct </a:t>
            </a:r>
            <a:r>
              <a:rPr lang="en-US" sz="1400" b="1" dirty="0">
                <a:solidFill>
                  <a:schemeClr val="tx2"/>
                </a:solidFill>
                <a:latin typeface="Calibri" pitchFamily="34" charset="0"/>
              </a:rPr>
              <a:t>Data Center Buildings </a:t>
            </a:r>
          </a:p>
          <a:p>
            <a:pPr algn="ctr"/>
            <a:r>
              <a:rPr lang="en-US" sz="1100" b="1" i="1" dirty="0">
                <a:solidFill>
                  <a:schemeClr val="tx2"/>
                </a:solidFill>
                <a:latin typeface="Calibri" pitchFamily="34" charset="0"/>
              </a:rPr>
              <a:t>(Current Basis of Design)</a:t>
            </a:r>
          </a:p>
        </p:txBody>
      </p:sp>
      <p:sp>
        <p:nvSpPr>
          <p:cNvPr id="15366" name="TextBox 13"/>
          <p:cNvSpPr txBox="1">
            <a:spLocks noChangeArrowheads="1"/>
          </p:cNvSpPr>
          <p:nvPr/>
        </p:nvSpPr>
        <p:spPr bwMode="auto">
          <a:xfrm>
            <a:off x="4724400" y="4114800"/>
            <a:ext cx="381000" cy="307975"/>
          </a:xfrm>
          <a:prstGeom prst="rect">
            <a:avLst/>
          </a:prstGeom>
          <a:noFill/>
          <a:ln w="9525">
            <a:noFill/>
            <a:miter lim="800000"/>
            <a:headEnd/>
            <a:tailEnd/>
          </a:ln>
        </p:spPr>
        <p:txBody>
          <a:bodyPr>
            <a:spAutoFit/>
          </a:bodyPr>
          <a:lstStyle/>
          <a:p>
            <a:r>
              <a:rPr lang="en-US" sz="1400" b="1" dirty="0">
                <a:latin typeface="Calibri" pitchFamily="34" charset="0"/>
              </a:rPr>
              <a:t>1</a:t>
            </a:r>
          </a:p>
        </p:txBody>
      </p:sp>
      <p:sp>
        <p:nvSpPr>
          <p:cNvPr id="15367" name="TextBox 14"/>
          <p:cNvSpPr txBox="1">
            <a:spLocks noChangeArrowheads="1"/>
          </p:cNvSpPr>
          <p:nvPr/>
        </p:nvSpPr>
        <p:spPr bwMode="auto">
          <a:xfrm>
            <a:off x="5638800" y="4495800"/>
            <a:ext cx="381000" cy="307975"/>
          </a:xfrm>
          <a:prstGeom prst="rect">
            <a:avLst/>
          </a:prstGeom>
          <a:noFill/>
          <a:ln w="9525">
            <a:noFill/>
            <a:miter lim="800000"/>
            <a:headEnd/>
            <a:tailEnd/>
          </a:ln>
        </p:spPr>
        <p:txBody>
          <a:bodyPr>
            <a:spAutoFit/>
          </a:bodyPr>
          <a:lstStyle/>
          <a:p>
            <a:r>
              <a:rPr lang="en-US" sz="1400" b="1" dirty="0">
                <a:latin typeface="Calibri" pitchFamily="34" charset="0"/>
              </a:rPr>
              <a:t>3</a:t>
            </a:r>
          </a:p>
        </p:txBody>
      </p:sp>
      <p:sp>
        <p:nvSpPr>
          <p:cNvPr id="15368" name="TextBox 15"/>
          <p:cNvSpPr txBox="1">
            <a:spLocks noChangeArrowheads="1"/>
          </p:cNvSpPr>
          <p:nvPr/>
        </p:nvSpPr>
        <p:spPr bwMode="auto">
          <a:xfrm>
            <a:off x="3810000" y="3733800"/>
            <a:ext cx="381000" cy="307975"/>
          </a:xfrm>
          <a:prstGeom prst="rect">
            <a:avLst/>
          </a:prstGeom>
          <a:noFill/>
          <a:ln w="9525">
            <a:noFill/>
            <a:miter lim="800000"/>
            <a:headEnd/>
            <a:tailEnd/>
          </a:ln>
        </p:spPr>
        <p:txBody>
          <a:bodyPr>
            <a:spAutoFit/>
          </a:bodyPr>
          <a:lstStyle/>
          <a:p>
            <a:r>
              <a:rPr lang="en-US" sz="1400" b="1" dirty="0">
                <a:latin typeface="Calibri" pitchFamily="34" charset="0"/>
              </a:rPr>
              <a:t>2</a:t>
            </a:r>
          </a:p>
        </p:txBody>
      </p:sp>
      <p:sp>
        <p:nvSpPr>
          <p:cNvPr id="15369" name="TextBox 16"/>
          <p:cNvSpPr>
            <a:spLocks noChangeArrowheads="1"/>
          </p:cNvSpPr>
          <p:nvPr/>
        </p:nvSpPr>
        <p:spPr bwMode="auto">
          <a:xfrm>
            <a:off x="6265332" y="3087686"/>
            <a:ext cx="1828800" cy="341313"/>
          </a:xfrm>
          <a:prstGeom prst="roundRect">
            <a:avLst>
              <a:gd name="adj" fmla="val 16667"/>
            </a:avLst>
          </a:prstGeom>
          <a:solidFill>
            <a:schemeClr val="bg1"/>
          </a:solidFill>
          <a:ln w="9525">
            <a:noFill/>
            <a:round/>
            <a:headEnd/>
            <a:tailEnd/>
          </a:ln>
        </p:spPr>
        <p:txBody>
          <a:bodyPr>
            <a:spAutoFit/>
          </a:bodyPr>
          <a:lstStyle/>
          <a:p>
            <a:pPr algn="ctr"/>
            <a:r>
              <a:rPr lang="en-US" sz="1400" b="1" dirty="0">
                <a:solidFill>
                  <a:schemeClr val="tx2"/>
                </a:solidFill>
                <a:latin typeface="Calibri" pitchFamily="34" charset="0"/>
              </a:rPr>
              <a:t>Office Space</a:t>
            </a:r>
          </a:p>
        </p:txBody>
      </p:sp>
      <p:cxnSp>
        <p:nvCxnSpPr>
          <p:cNvPr id="19" name="Straight Arrow Connector 18"/>
          <p:cNvCxnSpPr/>
          <p:nvPr/>
        </p:nvCxnSpPr>
        <p:spPr>
          <a:xfrm rot="16200000" flipH="1">
            <a:off x="2971800" y="3124200"/>
            <a:ext cx="914400" cy="609600"/>
          </a:xfrm>
          <a:prstGeom prst="straightConnector1">
            <a:avLst/>
          </a:prstGeom>
          <a:ln>
            <a:solidFill>
              <a:srgbClr val="FF0000"/>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H="1">
            <a:off x="6248400" y="3428999"/>
            <a:ext cx="931332" cy="762001"/>
          </a:xfrm>
          <a:prstGeom prst="straightConnector1">
            <a:avLst/>
          </a:prstGeom>
          <a:ln>
            <a:solidFill>
              <a:srgbClr val="FF0000"/>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2" name="Title 5"/>
          <p:cNvSpPr>
            <a:spLocks noGrp="1"/>
          </p:cNvSpPr>
          <p:nvPr>
            <p:ph type="title"/>
          </p:nvPr>
        </p:nvSpPr>
        <p:spPr>
          <a:xfrm>
            <a:off x="457200" y="0"/>
            <a:ext cx="8229600" cy="629920"/>
          </a:xfrm>
        </p:spPr>
        <p:txBody>
          <a:bodyPr>
            <a:normAutofit/>
          </a:bodyPr>
          <a:lstStyle/>
          <a:p>
            <a:r>
              <a:rPr lang="en-US" dirty="0" smtClean="0"/>
              <a:t>IQBG cloud facility</a:t>
            </a:r>
            <a:endParaRPr lang="en-US" dirty="0"/>
          </a:p>
        </p:txBody>
      </p:sp>
    </p:spTree>
    <p:extLst>
      <p:ext uri="{BB962C8B-B14F-4D97-AF65-F5344CB8AC3E}">
        <p14:creationId xmlns:p14="http://schemas.microsoft.com/office/powerpoint/2010/main" val="1000411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28600" y="1647613"/>
            <a:ext cx="4191000" cy="2971800"/>
          </a:xfrm>
          <a:prstGeom prst="rect">
            <a:avLst/>
          </a:prstGeom>
        </p:spPr>
        <p:txBody>
          <a:bodyPr>
            <a:noAutofit/>
          </a:bodyPr>
          <a:lstStyle/>
          <a:p>
            <a:pPr fontAlgn="auto">
              <a:spcBef>
                <a:spcPct val="20000"/>
              </a:spcBef>
              <a:spcAft>
                <a:spcPts val="600"/>
              </a:spcAft>
              <a:buFont typeface="Arial" pitchFamily="34" charset="0"/>
              <a:buNone/>
              <a:defRPr/>
            </a:pPr>
            <a:r>
              <a:rPr lang="en-US" b="1" spc="-50" dirty="0">
                <a:latin typeface="+mn-lt"/>
                <a:cs typeface="+mn-cs"/>
              </a:rPr>
              <a:t>Secure Campus</a:t>
            </a:r>
            <a:r>
              <a:rPr lang="en-US" spc="-50" dirty="0">
                <a:latin typeface="+mn-lt"/>
                <a:cs typeface="+mn-cs"/>
              </a:rPr>
              <a:t>	</a:t>
            </a:r>
            <a:endParaRPr lang="en-US" sz="1400" spc="-70" dirty="0">
              <a:latin typeface="+mn-lt"/>
              <a:cs typeface="+mn-cs"/>
            </a:endParaRPr>
          </a:p>
          <a:p>
            <a:pPr marL="228600" indent="-228600" fontAlgn="auto">
              <a:spcBef>
                <a:spcPts val="0"/>
              </a:spcBef>
              <a:spcAft>
                <a:spcPts val="600"/>
              </a:spcAft>
              <a:buFont typeface="Arial" pitchFamily="34" charset="0"/>
              <a:buChar char="•"/>
              <a:defRPr/>
            </a:pPr>
            <a:r>
              <a:rPr lang="en-US" sz="1400" spc="-70" dirty="0"/>
              <a:t>500 foot setback to all buildings</a:t>
            </a:r>
          </a:p>
          <a:p>
            <a:pPr marL="228600" indent="-228600" fontAlgn="auto">
              <a:spcBef>
                <a:spcPts val="0"/>
              </a:spcBef>
              <a:spcAft>
                <a:spcPts val="600"/>
              </a:spcAft>
              <a:buFont typeface="Arial" pitchFamily="34" charset="0"/>
              <a:buChar char="•"/>
              <a:defRPr/>
            </a:pPr>
            <a:r>
              <a:rPr lang="en-US" sz="1400" spc="-70" dirty="0"/>
              <a:t>K-8 rated fencing (K-12 capable)</a:t>
            </a:r>
          </a:p>
          <a:p>
            <a:pPr marL="228600" indent="-228600" fontAlgn="auto">
              <a:spcBef>
                <a:spcPts val="0"/>
              </a:spcBef>
              <a:spcAft>
                <a:spcPts val="600"/>
              </a:spcAft>
              <a:buFont typeface="Arial" pitchFamily="34" charset="0"/>
              <a:buChar char="•"/>
              <a:defRPr/>
            </a:pPr>
            <a:r>
              <a:rPr lang="en-US" sz="1400" spc="-70" dirty="0"/>
              <a:t>Hardened, visitor screening facility with ballistic resistant fiberglass panels (Ballistic Level 3)</a:t>
            </a:r>
          </a:p>
          <a:p>
            <a:pPr marL="228600" indent="-228600" fontAlgn="auto">
              <a:spcBef>
                <a:spcPts val="0"/>
              </a:spcBef>
              <a:spcAft>
                <a:spcPts val="600"/>
              </a:spcAft>
              <a:buFont typeface="Arial" pitchFamily="34" charset="0"/>
              <a:buChar char="•"/>
              <a:defRPr/>
            </a:pPr>
            <a:r>
              <a:rPr lang="en-US" sz="1400" spc="-70" dirty="0"/>
              <a:t>Defense anti-terrorism force protection with focus on TIA 942 and FISMA guideline fulfillment</a:t>
            </a:r>
          </a:p>
          <a:p>
            <a:pPr marL="228600" indent="-228600" fontAlgn="auto">
              <a:spcBef>
                <a:spcPts val="0"/>
              </a:spcBef>
              <a:spcAft>
                <a:spcPts val="600"/>
              </a:spcAft>
              <a:buFont typeface="Arial" pitchFamily="34" charset="0"/>
              <a:buChar char="•"/>
              <a:defRPr/>
            </a:pPr>
            <a:r>
              <a:rPr lang="en-US" sz="1400" spc="-70" dirty="0"/>
              <a:t>FISMA Low through TS/SCI SCIF</a:t>
            </a:r>
          </a:p>
          <a:p>
            <a:pPr marL="228600" indent="-228600" fontAlgn="auto">
              <a:spcBef>
                <a:spcPts val="0"/>
              </a:spcBef>
              <a:spcAft>
                <a:spcPts val="600"/>
              </a:spcAft>
              <a:buFont typeface="Arial" pitchFamily="34" charset="0"/>
              <a:buChar char="•"/>
              <a:defRPr/>
            </a:pPr>
            <a:r>
              <a:rPr lang="en-US" sz="1400" spc="-70" dirty="0"/>
              <a:t>Armed security officers</a:t>
            </a:r>
          </a:p>
          <a:p>
            <a:pPr marL="228600" indent="-228600" fontAlgn="auto">
              <a:spcBef>
                <a:spcPts val="0"/>
              </a:spcBef>
              <a:spcAft>
                <a:spcPts val="600"/>
              </a:spcAft>
              <a:buFont typeface="Arial" pitchFamily="34" charset="0"/>
              <a:buChar char="•"/>
              <a:defRPr/>
            </a:pPr>
            <a:r>
              <a:rPr lang="en-US" sz="1400" spc="-70" dirty="0"/>
              <a:t>Metal detection devices</a:t>
            </a:r>
          </a:p>
          <a:p>
            <a:pPr marL="228600" indent="-228600" fontAlgn="auto">
              <a:spcBef>
                <a:spcPts val="0"/>
              </a:spcBef>
              <a:spcAft>
                <a:spcPts val="600"/>
              </a:spcAft>
              <a:buFont typeface="Arial" pitchFamily="34" charset="0"/>
              <a:buChar char="•"/>
              <a:defRPr/>
            </a:pPr>
            <a:r>
              <a:rPr lang="en-US" sz="1400" spc="-70" dirty="0"/>
              <a:t>X-ray scanning instruments</a:t>
            </a:r>
          </a:p>
          <a:p>
            <a:pPr marL="228600" indent="-228600" fontAlgn="auto">
              <a:spcBef>
                <a:spcPts val="0"/>
              </a:spcBef>
              <a:spcAft>
                <a:spcPts val="600"/>
              </a:spcAft>
              <a:buFont typeface="Arial" pitchFamily="34" charset="0"/>
              <a:buChar char="•"/>
              <a:defRPr/>
            </a:pPr>
            <a:r>
              <a:rPr lang="en-US" sz="1400" spc="-70" dirty="0" smtClean="0"/>
              <a:t>Delta </a:t>
            </a:r>
            <a:r>
              <a:rPr lang="en-US" sz="1400" spc="-70" dirty="0"/>
              <a:t>vehicle barriers</a:t>
            </a:r>
          </a:p>
          <a:p>
            <a:pPr fontAlgn="auto">
              <a:spcBef>
                <a:spcPts val="0"/>
              </a:spcBef>
              <a:spcAft>
                <a:spcPts val="0"/>
              </a:spcAft>
              <a:defRPr/>
            </a:pPr>
            <a:endParaRPr lang="en-US" sz="1400" spc="-50" dirty="0">
              <a:latin typeface="+mn-lt"/>
              <a:cs typeface="+mn-cs"/>
            </a:endParaRPr>
          </a:p>
        </p:txBody>
      </p:sp>
      <p:sp>
        <p:nvSpPr>
          <p:cNvPr id="21" name="Subtitle 2"/>
          <p:cNvSpPr txBox="1">
            <a:spLocks/>
          </p:cNvSpPr>
          <p:nvPr/>
        </p:nvSpPr>
        <p:spPr>
          <a:xfrm>
            <a:off x="3726180" y="3368887"/>
            <a:ext cx="4953000" cy="2514600"/>
          </a:xfrm>
          <a:prstGeom prst="rect">
            <a:avLst/>
          </a:prstGeom>
        </p:spPr>
        <p:txBody>
          <a:bodyPr>
            <a:noAutofit/>
          </a:bodyPr>
          <a:lstStyle/>
          <a:p>
            <a:pPr fontAlgn="auto">
              <a:spcBef>
                <a:spcPct val="20000"/>
              </a:spcBef>
              <a:spcAft>
                <a:spcPts val="600"/>
              </a:spcAft>
              <a:defRPr/>
            </a:pPr>
            <a:r>
              <a:rPr lang="en-US" b="1" spc="-50" dirty="0">
                <a:latin typeface="+mn-lt"/>
                <a:cs typeface="+mn-cs"/>
              </a:rPr>
              <a:t>Internal Security</a:t>
            </a:r>
            <a:endParaRPr lang="en-US" sz="1600" b="1" spc="-70" dirty="0">
              <a:latin typeface="+mn-lt"/>
              <a:cs typeface="+mn-cs"/>
            </a:endParaRPr>
          </a:p>
          <a:p>
            <a:pPr marL="228600" indent="-228600" fontAlgn="auto">
              <a:spcBef>
                <a:spcPts val="0"/>
              </a:spcBef>
              <a:spcAft>
                <a:spcPts val="600"/>
              </a:spcAft>
              <a:buFont typeface="Arial" pitchFamily="34" charset="0"/>
              <a:buChar char="•"/>
              <a:defRPr/>
            </a:pPr>
            <a:r>
              <a:rPr lang="en-US" sz="1400" spc="-70" dirty="0">
                <a:latin typeface="+mn-lt"/>
                <a:cs typeface="+mn-cs"/>
              </a:rPr>
              <a:t>Central command center staffed 24x7x365 with roving guard force</a:t>
            </a:r>
          </a:p>
          <a:p>
            <a:pPr marL="228600" indent="-228600" fontAlgn="auto">
              <a:spcBef>
                <a:spcPts val="0"/>
              </a:spcBef>
              <a:spcAft>
                <a:spcPts val="600"/>
              </a:spcAft>
              <a:buFont typeface="Arial" pitchFamily="34" charset="0"/>
              <a:buChar char="•"/>
              <a:defRPr/>
            </a:pPr>
            <a:r>
              <a:rPr lang="en-US" sz="1400" spc="-70" dirty="0">
                <a:latin typeface="+mn-lt"/>
                <a:cs typeface="+mn-cs"/>
              </a:rPr>
              <a:t>Security monitoring with video surveillance and security </a:t>
            </a:r>
            <a:r>
              <a:rPr lang="en-US" sz="1400" spc="-70" dirty="0" smtClean="0">
                <a:latin typeface="+mn-lt"/>
                <a:cs typeface="+mn-cs"/>
              </a:rPr>
              <a:t>cameras</a:t>
            </a:r>
          </a:p>
          <a:p>
            <a:pPr marL="228600" indent="-228600" fontAlgn="auto">
              <a:spcBef>
                <a:spcPts val="0"/>
              </a:spcBef>
              <a:spcAft>
                <a:spcPts val="600"/>
              </a:spcAft>
              <a:buFont typeface="Arial" pitchFamily="34" charset="0"/>
              <a:buChar char="•"/>
              <a:defRPr/>
            </a:pPr>
            <a:r>
              <a:rPr lang="en-US" sz="1400" dirty="0" smtClean="0"/>
              <a:t>Pedestrian turnstiles and  badge reader systems separate common areas from datacenter space</a:t>
            </a:r>
          </a:p>
          <a:p>
            <a:pPr marL="228600" indent="-228600" fontAlgn="auto">
              <a:spcBef>
                <a:spcPts val="0"/>
              </a:spcBef>
              <a:spcAft>
                <a:spcPts val="600"/>
              </a:spcAft>
              <a:buFont typeface="Arial" pitchFamily="34" charset="0"/>
              <a:buChar char="•"/>
              <a:defRPr/>
            </a:pPr>
            <a:r>
              <a:rPr lang="en-US" sz="1400" dirty="0" smtClean="0"/>
              <a:t>Biometric access through Man-Traps for datacenter areas (card/fingerprint &amp; retina)</a:t>
            </a:r>
          </a:p>
          <a:p>
            <a:pPr marL="228600" indent="-228600" fontAlgn="auto">
              <a:spcBef>
                <a:spcPts val="0"/>
              </a:spcBef>
              <a:spcAft>
                <a:spcPts val="600"/>
              </a:spcAft>
              <a:buFont typeface="Arial" pitchFamily="34" charset="0"/>
              <a:buChar char="•"/>
              <a:defRPr/>
            </a:pPr>
            <a:r>
              <a:rPr lang="en-US" sz="1400" dirty="0" smtClean="0"/>
              <a:t>Badge-in/badge-out security process, Vehicle Inspections</a:t>
            </a:r>
          </a:p>
          <a:p>
            <a:pPr marL="228600" indent="-228600" fontAlgn="auto">
              <a:spcBef>
                <a:spcPts val="0"/>
              </a:spcBef>
              <a:spcAft>
                <a:spcPts val="600"/>
              </a:spcAft>
              <a:buFont typeface="Arial" pitchFamily="34" charset="0"/>
              <a:buChar char="•"/>
              <a:defRPr/>
            </a:pPr>
            <a:r>
              <a:rPr lang="en-US" sz="1400" dirty="0" smtClean="0"/>
              <a:t>100+ CCTV cameras</a:t>
            </a:r>
            <a:endParaRPr lang="en-US" sz="1400" spc="-70" dirty="0" smtClean="0"/>
          </a:p>
          <a:p>
            <a:pPr marL="228600" indent="-228600" fontAlgn="auto">
              <a:spcBef>
                <a:spcPts val="0"/>
              </a:spcBef>
              <a:spcAft>
                <a:spcPts val="600"/>
              </a:spcAft>
              <a:buFont typeface="Arial" pitchFamily="34" charset="0"/>
              <a:buChar char="•"/>
              <a:defRPr/>
            </a:pPr>
            <a:r>
              <a:rPr lang="en-US" sz="1400" spc="-70" dirty="0" smtClean="0">
                <a:latin typeface="+mn-lt"/>
                <a:cs typeface="+mn-cs"/>
              </a:rPr>
              <a:t>Secure </a:t>
            </a:r>
            <a:r>
              <a:rPr lang="en-US" sz="1400" spc="-70" dirty="0">
                <a:latin typeface="+mn-lt"/>
                <a:cs typeface="+mn-cs"/>
              </a:rPr>
              <a:t>shipping and receiving </a:t>
            </a:r>
            <a:r>
              <a:rPr lang="en-US" sz="1400" spc="-70" dirty="0" smtClean="0">
                <a:latin typeface="+mn-lt"/>
                <a:cs typeface="+mn-cs"/>
              </a:rPr>
              <a:t>docks</a:t>
            </a:r>
          </a:p>
          <a:p>
            <a:pPr marL="228600" indent="-228600" fontAlgn="auto">
              <a:spcBef>
                <a:spcPts val="0"/>
              </a:spcBef>
              <a:spcAft>
                <a:spcPts val="600"/>
              </a:spcAft>
              <a:buFont typeface="Arial" pitchFamily="34" charset="0"/>
              <a:buChar char="•"/>
              <a:defRPr/>
            </a:pPr>
            <a:endParaRPr lang="en-US" sz="1600" spc="-70" dirty="0">
              <a:latin typeface="+mn-lt"/>
              <a:cs typeface="+mn-cs"/>
            </a:endParaRPr>
          </a:p>
          <a:p>
            <a:pPr marL="228600" indent="-228600" fontAlgn="auto">
              <a:spcBef>
                <a:spcPts val="0"/>
              </a:spcBef>
              <a:spcAft>
                <a:spcPts val="600"/>
              </a:spcAft>
              <a:buFont typeface="Arial" pitchFamily="34" charset="0"/>
              <a:buChar char="•"/>
              <a:defRPr/>
            </a:pPr>
            <a:endParaRPr lang="en-US" sz="1600" spc="-70" dirty="0">
              <a:latin typeface="+mn-lt"/>
              <a:cs typeface="+mn-cs"/>
            </a:endParaRPr>
          </a:p>
          <a:p>
            <a:pPr fontAlgn="auto">
              <a:spcBef>
                <a:spcPts val="0"/>
              </a:spcBef>
              <a:spcAft>
                <a:spcPts val="0"/>
              </a:spcAft>
              <a:defRPr/>
            </a:pPr>
            <a:endParaRPr lang="en-US" sz="1400" spc="-50" dirty="0">
              <a:latin typeface="+mn-lt"/>
              <a:cs typeface="+mn-cs"/>
            </a:endParaRPr>
          </a:p>
        </p:txBody>
      </p:sp>
      <p:sp>
        <p:nvSpPr>
          <p:cNvPr id="11" name="Content Placeholder 2"/>
          <p:cNvSpPr>
            <a:spLocks noGrp="1"/>
          </p:cNvSpPr>
          <p:nvPr>
            <p:ph idx="1"/>
          </p:nvPr>
        </p:nvSpPr>
        <p:spPr>
          <a:xfrm>
            <a:off x="304800" y="792480"/>
            <a:ext cx="8153400" cy="609600"/>
          </a:xfrm>
          <a:noFill/>
        </p:spPr>
        <p:txBody>
          <a:bodyPr>
            <a:noAutofit/>
          </a:bodyPr>
          <a:lstStyle/>
          <a:p>
            <a:pPr marL="0" indent="0">
              <a:buNone/>
            </a:pPr>
            <a:r>
              <a:rPr lang="en-US" sz="2400" dirty="0" smtClean="0"/>
              <a:t>Committed to provide the highest level of security from the property perimeter to the data center floor</a:t>
            </a:r>
          </a:p>
        </p:txBody>
      </p:sp>
      <p:pic>
        <p:nvPicPr>
          <p:cNvPr id="2050" name="Picture 2"/>
          <p:cNvPicPr>
            <a:picLocks noChangeAspect="1" noChangeArrowheads="1"/>
          </p:cNvPicPr>
          <p:nvPr/>
        </p:nvPicPr>
        <p:blipFill>
          <a:blip r:embed="rId3" cstate="print"/>
          <a:srcRect/>
          <a:stretch>
            <a:fillRect/>
          </a:stretch>
        </p:blipFill>
        <p:spPr bwMode="auto">
          <a:xfrm>
            <a:off x="1394460" y="4998720"/>
            <a:ext cx="1557452" cy="1045413"/>
          </a:xfrm>
          <a:prstGeom prst="rect">
            <a:avLst/>
          </a:prstGeom>
          <a:noFill/>
          <a:ln w="9525">
            <a:noFill/>
            <a:miter lim="800000"/>
            <a:headEnd/>
            <a:tailEnd/>
          </a:ln>
        </p:spPr>
      </p:pic>
      <p:pic>
        <p:nvPicPr>
          <p:cNvPr id="16391" name="Picture 4" descr="M:\2012_Collateral\Richmond_Federal_Brochure\Links\Security screening 300DPI.jpg"/>
          <p:cNvPicPr>
            <a:picLocks noChangeAspect="1" noChangeArrowheads="1"/>
          </p:cNvPicPr>
          <p:nvPr/>
        </p:nvPicPr>
        <p:blipFill>
          <a:blip r:embed="rId4" cstate="print"/>
          <a:srcRect/>
          <a:stretch>
            <a:fillRect/>
          </a:stretch>
        </p:blipFill>
        <p:spPr bwMode="auto">
          <a:xfrm>
            <a:off x="5334000" y="1799802"/>
            <a:ext cx="3124200" cy="15938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Multi-layered security</a:t>
            </a:r>
            <a:endParaRPr lang="en-US" dirty="0"/>
          </a:p>
        </p:txBody>
      </p:sp>
    </p:spTree>
    <p:extLst>
      <p:ext uri="{BB962C8B-B14F-4D97-AF65-F5344CB8AC3E}">
        <p14:creationId xmlns:p14="http://schemas.microsoft.com/office/powerpoint/2010/main" val="1389975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469779928"/>
              </p:ext>
            </p:extLst>
          </p:nvPr>
        </p:nvGraphicFramePr>
        <p:xfrm>
          <a:off x="354838" y="1196391"/>
          <a:ext cx="8407020" cy="4389120"/>
        </p:xfrm>
        <a:graphic>
          <a:graphicData uri="http://schemas.openxmlformats.org/drawingml/2006/table">
            <a:tbl>
              <a:tblPr firstRow="1" bandRow="1">
                <a:effectLst>
                  <a:outerShdw blurRad="50800" dist="38100" dir="18900000" algn="bl" rotWithShape="0">
                    <a:prstClr val="black">
                      <a:alpha val="40000"/>
                    </a:prstClr>
                  </a:outerShdw>
                </a:effectLst>
                <a:tableStyleId>{2D5ABB26-0587-4C30-8999-92F81FD0307C}</a:tableStyleId>
              </a:tblPr>
              <a:tblGrid>
                <a:gridCol w="1681404"/>
                <a:gridCol w="1681404"/>
                <a:gridCol w="1681404"/>
                <a:gridCol w="1681404"/>
                <a:gridCol w="1681404"/>
              </a:tblGrid>
              <a:tr h="259818">
                <a:tc>
                  <a:txBody>
                    <a:bodyPr/>
                    <a:lstStyle/>
                    <a:p>
                      <a:pPr algn="ctr"/>
                      <a:r>
                        <a:rPr lang="en-US" sz="1200" b="1" dirty="0" smtClean="0"/>
                        <a:t>CAPTURE</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200" b="1" dirty="0" smtClean="0"/>
                        <a:t>STORE</a:t>
                      </a:r>
                      <a:endParaRPr lang="en-US" sz="1200" b="1" dirty="0"/>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200" b="1" dirty="0" smtClean="0"/>
                        <a:t>MANAGE</a:t>
                      </a:r>
                      <a:endParaRPr lang="en-US" sz="1200" b="1"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1200" b="1" dirty="0" smtClean="0"/>
                        <a:t>PRESERVE</a:t>
                      </a:r>
                      <a:endParaRPr lang="en-US" sz="1200" b="1" dirty="0"/>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200" b="1" dirty="0" smtClean="0"/>
                        <a:t>DELIVER</a:t>
                      </a:r>
                      <a:endParaRPr lang="en-US" sz="1200" b="1"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324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t>Content</a:t>
                      </a:r>
                      <a:r>
                        <a:rPr lang="en-US" sz="1200" b="1" baseline="0" dirty="0" smtClean="0"/>
                        <a:t> Lifecycle Management</a:t>
                      </a:r>
                      <a:endParaRPr lang="en-US" sz="1200" b="1" dirty="0" smtClean="0"/>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t>Records &amp;</a:t>
                      </a:r>
                      <a:r>
                        <a:rPr lang="en-US" sz="1200" b="1" baseline="0" dirty="0" smtClean="0"/>
                        <a:t> </a:t>
                      </a:r>
                      <a:r>
                        <a:rPr lang="en-US" sz="1200" b="1" dirty="0" smtClean="0"/>
                        <a:t>Document</a:t>
                      </a:r>
                      <a:r>
                        <a:rPr lang="en-US" sz="1200" b="1" baseline="0" dirty="0" smtClean="0"/>
                        <a:t> Management</a:t>
                      </a:r>
                      <a:endParaRPr lang="en-US" sz="1200" b="1" dirty="0" smtClean="0"/>
                    </a:p>
                  </a:txBody>
                  <a:tcPr anchor="ctr">
                    <a:lnT w="12700" cap="flat" cmpd="sng" algn="ctr">
                      <a:solidFill>
                        <a:schemeClr val="tx1"/>
                      </a:solidFill>
                      <a:prstDash val="solid"/>
                      <a:round/>
                      <a:headEnd type="none" w="med" len="med"/>
                      <a:tailEnd type="none" w="med" len="med"/>
                    </a:lnT>
                    <a:solidFill>
                      <a:schemeClr val="accent3">
                        <a:lumMod val="40000"/>
                        <a:lumOff val="60000"/>
                      </a:schemeClr>
                    </a:solidFill>
                  </a:tcPr>
                </a:tc>
                <a:tc>
                  <a:txBody>
                    <a:bodyPr/>
                    <a:lstStyle/>
                    <a:p>
                      <a:pPr algn="ctr"/>
                      <a:r>
                        <a:rPr lang="en-US" sz="1200" b="1" dirty="0" smtClean="0"/>
                        <a:t>Archiving Solutions</a:t>
                      </a:r>
                      <a:endParaRPr lang="en-US" sz="1200" b="1" dirty="0"/>
                    </a:p>
                  </a:txBody>
                  <a:tcPr anchor="ct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1200" b="1" dirty="0" smtClean="0"/>
                        <a:t>Enterprise Search</a:t>
                      </a:r>
                      <a:endParaRPr lang="en-US" sz="1200" b="1"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r>
              <a:tr h="4324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t>Multi-Functional</a:t>
                      </a:r>
                      <a:r>
                        <a:rPr lang="en-US" sz="1200" b="1" baseline="0" dirty="0" smtClean="0"/>
                        <a:t> Device Scanning</a:t>
                      </a:r>
                      <a:endParaRPr lang="en-US" sz="1200" b="1" dirty="0" smtClean="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200" b="1" dirty="0" smtClean="0"/>
                        <a:t>Library Services</a:t>
                      </a:r>
                      <a:endParaRPr lang="en-US" sz="1200" b="1" dirty="0"/>
                    </a:p>
                  </a:txBody>
                  <a:tcPr anchor="ctr">
                    <a:lnL w="12700" cap="flat" cmpd="sng" algn="ctr">
                      <a:noFill/>
                      <a:prstDash val="solid"/>
                      <a:round/>
                      <a:headEnd type="none" w="med" len="med"/>
                      <a:tailEnd type="none" w="med" len="med"/>
                    </a:lnL>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baseline="0" dirty="0" smtClean="0"/>
                        <a:t>Workspaces</a:t>
                      </a:r>
                      <a:endParaRPr lang="en-US" sz="1200" b="1" dirty="0" smtClean="0"/>
                    </a:p>
                  </a:txBody>
                  <a:tcPr anchor="ctr">
                    <a:solidFill>
                      <a:schemeClr val="accent3">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Integration Center for Data Archiving</a:t>
                      </a:r>
                    </a:p>
                  </a:txBody>
                  <a:tcPr anchor="ctr">
                    <a:solidFill>
                      <a:schemeClr val="accent5">
                        <a:lumMod val="20000"/>
                        <a:lumOff val="80000"/>
                      </a:schemeClr>
                    </a:solidFill>
                  </a:tcPr>
                </a:tc>
                <a:tc>
                  <a:txBody>
                    <a:bodyPr/>
                    <a:lstStyle/>
                    <a:p>
                      <a:pPr algn="ctr"/>
                      <a:r>
                        <a:rPr lang="en-US" sz="1200" b="1" dirty="0" smtClean="0"/>
                        <a:t>Correspondence</a:t>
                      </a:r>
                      <a:r>
                        <a:rPr lang="en-US" sz="1200" b="1" baseline="0" dirty="0" smtClean="0"/>
                        <a:t> Tracking</a:t>
                      </a:r>
                      <a:endParaRPr lang="en-US" sz="1200" b="1" dirty="0"/>
                    </a:p>
                  </a:txBody>
                  <a:tcPr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432441">
                <a:tc>
                  <a:txBody>
                    <a:bodyPr/>
                    <a:lstStyle/>
                    <a:p>
                      <a:pPr algn="ctr"/>
                      <a:r>
                        <a:rPr lang="en-US" sz="1200" b="1" dirty="0" smtClean="0"/>
                        <a:t>Document</a:t>
                      </a:r>
                      <a:r>
                        <a:rPr lang="en-US" sz="1200" b="1" baseline="0" dirty="0" smtClean="0"/>
                        <a:t> </a:t>
                      </a:r>
                      <a:r>
                        <a:rPr lang="en-US" sz="1200" b="1" dirty="0" smtClean="0"/>
                        <a:t>Imaging</a:t>
                      </a:r>
                      <a:endParaRPr lang="en-US" sz="1200"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US" sz="1200" b="1" dirty="0" smtClean="0"/>
                        <a:t>Repository</a:t>
                      </a:r>
                      <a:endParaRPr lang="en-US" sz="1200" b="1" dirty="0"/>
                    </a:p>
                  </a:txBody>
                  <a:tcPr anchor="ctr">
                    <a:lnL w="12700" cap="flat" cmpd="sng" algn="ctr">
                      <a:noFill/>
                      <a:prstDash val="solid"/>
                      <a:round/>
                      <a:headEnd type="none" w="med" len="med"/>
                      <a:tailEnd type="none" w="med" len="med"/>
                    </a:lnL>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t>Legal Document</a:t>
                      </a:r>
                      <a:r>
                        <a:rPr lang="en-US" sz="1200" b="1" baseline="0" dirty="0" smtClean="0"/>
                        <a:t> Management</a:t>
                      </a:r>
                      <a:endParaRPr lang="en-US" sz="1200" b="1" dirty="0" smtClean="0"/>
                    </a:p>
                  </a:txBody>
                  <a:tcPr anchor="ctr">
                    <a:solidFill>
                      <a:schemeClr val="accent3">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accent1"/>
                          </a:solidFill>
                          <a:latin typeface="+mn-lt"/>
                          <a:ea typeface="+mn-ea"/>
                          <a:cs typeface="+mn-cs"/>
                        </a:rPr>
                        <a:t>Archiving for SAP® and SharePoint®</a:t>
                      </a:r>
                    </a:p>
                  </a:txBody>
                  <a:tcPr anchor="ct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National</a:t>
                      </a:r>
                      <a:r>
                        <a:rPr lang="en-US" sz="1200" b="1" baseline="0" dirty="0" smtClean="0">
                          <a:solidFill>
                            <a:schemeClr val="accent1"/>
                          </a:solidFill>
                        </a:rPr>
                        <a:t> Shredding Program</a:t>
                      </a:r>
                      <a:endParaRPr lang="en-US" sz="1200" b="1" dirty="0" smtClean="0">
                        <a:solidFill>
                          <a:schemeClr val="accent1"/>
                        </a:solidFill>
                      </a:endParaRPr>
                    </a:p>
                  </a:txBody>
                  <a:tcPr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432441">
                <a:tc>
                  <a:txBody>
                    <a:bodyPr/>
                    <a:lstStyle/>
                    <a:p>
                      <a:pPr marL="0" algn="ctr" defTabSz="457200" rtl="0" eaLnBrk="1" latinLnBrk="0" hangingPunct="1"/>
                      <a:r>
                        <a:rPr lang="en-US" sz="1200" b="1" kern="1200" dirty="0" smtClean="0">
                          <a:solidFill>
                            <a:schemeClr val="tx1"/>
                          </a:solidFill>
                          <a:latin typeface="+mn-lt"/>
                          <a:ea typeface="+mn-ea"/>
                          <a:cs typeface="+mn-cs"/>
                        </a:rPr>
                        <a:t>Managed File Transfer</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endParaRPr lang="en-US" sz="1800" b="1" dirty="0"/>
                    </a:p>
                  </a:txBody>
                  <a:tcPr anchor="ctr">
                    <a:lnL w="12700" cap="flat" cmpd="sng" algn="ctr">
                      <a:noFill/>
                      <a:prstDash val="solid"/>
                      <a:round/>
                      <a:headEnd type="none" w="med" len="med"/>
                      <a:tailEnd type="none" w="med" len="med"/>
                    </a:lnL>
                    <a:solidFill>
                      <a:schemeClr val="accent2">
                        <a:lumMod val="40000"/>
                        <a:lumOff val="60000"/>
                      </a:schemeClr>
                    </a:solidFill>
                  </a:tcPr>
                </a:tc>
                <a:tc>
                  <a:txBody>
                    <a:bodyPr/>
                    <a:lstStyle/>
                    <a:p>
                      <a:pPr algn="ctr"/>
                      <a:r>
                        <a:rPr lang="en-US" sz="1200" b="1" dirty="0" smtClean="0"/>
                        <a:t>Business Process Management</a:t>
                      </a:r>
                      <a:endParaRPr lang="en-US" sz="1200" b="1" dirty="0"/>
                    </a:p>
                  </a:txBody>
                  <a:tcPr anchor="ctr">
                    <a:solidFill>
                      <a:schemeClr val="accent3">
                        <a:lumMod val="40000"/>
                        <a:lumOff val="60000"/>
                      </a:schemeClr>
                    </a:solidFill>
                  </a:tcPr>
                </a:tc>
                <a:tc>
                  <a:txBody>
                    <a:bodyPr/>
                    <a:lstStyle/>
                    <a:p>
                      <a:pPr algn="ctr"/>
                      <a:endParaRPr lang="en-US" sz="1200" b="1" dirty="0"/>
                    </a:p>
                  </a:txBody>
                  <a:tcPr anchor="ctr">
                    <a:solidFill>
                      <a:schemeClr val="accent5">
                        <a:lumMod val="20000"/>
                        <a:lumOff val="80000"/>
                      </a:schemeClr>
                    </a:solidFill>
                  </a:tcPr>
                </a:tc>
                <a:tc>
                  <a:txBody>
                    <a:bodyPr/>
                    <a:lstStyle/>
                    <a:p>
                      <a:endParaRPr lang="en-US" b="1" dirty="0"/>
                    </a:p>
                  </a:txBody>
                  <a:tcPr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345953">
                <a:tc>
                  <a:txBody>
                    <a:bodyPr/>
                    <a:lstStyle/>
                    <a:p>
                      <a:pPr algn="ctr"/>
                      <a:r>
                        <a:rPr lang="en-US" sz="1200" b="1" dirty="0" smtClean="0">
                          <a:solidFill>
                            <a:schemeClr val="tx1"/>
                          </a:solidFill>
                        </a:rPr>
                        <a:t>Capture</a:t>
                      </a:r>
                      <a:r>
                        <a:rPr lang="en-US" sz="1200" b="1" baseline="0" dirty="0" smtClean="0">
                          <a:solidFill>
                            <a:schemeClr val="tx1"/>
                          </a:solidFill>
                        </a:rPr>
                        <a:t> Center</a:t>
                      </a: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endParaRPr lang="en-US" sz="1800" b="1" dirty="0"/>
                    </a:p>
                  </a:txBody>
                  <a:tcPr anchor="ctr">
                    <a:lnL w="12700" cap="flat" cmpd="sng" algn="ctr">
                      <a:noFill/>
                      <a:prstDash val="solid"/>
                      <a:round/>
                      <a:headEnd type="none" w="med" len="med"/>
                      <a:tailEnd type="none" w="med" len="med"/>
                    </a:lnL>
                    <a:solidFill>
                      <a:schemeClr val="accent2">
                        <a:lumMod val="40000"/>
                        <a:lumOff val="60000"/>
                      </a:schemeClr>
                    </a:solidFill>
                  </a:tcPr>
                </a:tc>
                <a:tc rowSpan="2">
                  <a:txBody>
                    <a:bodyPr/>
                    <a:lstStyle/>
                    <a:p>
                      <a:pPr algn="ctr"/>
                      <a:r>
                        <a:rPr lang="en-US" sz="1200" b="1" dirty="0" smtClean="0"/>
                        <a:t>Collaboration/</a:t>
                      </a:r>
                      <a:r>
                        <a:rPr lang="en-US" sz="1200" b="1" baseline="0" dirty="0" smtClean="0"/>
                        <a:t> </a:t>
                      </a:r>
                      <a:r>
                        <a:rPr lang="en-US" sz="1200" b="1" dirty="0" smtClean="0"/>
                        <a:t>Workflow including Mobile Devices</a:t>
                      </a:r>
                      <a:endParaRPr lang="en-US" sz="1200" b="1" dirty="0"/>
                    </a:p>
                  </a:txBody>
                  <a:tcPr anchor="ctr">
                    <a:solidFill>
                      <a:schemeClr val="accent3">
                        <a:lumMod val="40000"/>
                        <a:lumOff val="60000"/>
                      </a:schemeClr>
                    </a:solidFill>
                  </a:tcPr>
                </a:tc>
                <a:tc>
                  <a:txBody>
                    <a:bodyPr/>
                    <a:lstStyle/>
                    <a:p>
                      <a:pPr algn="ctr"/>
                      <a:endParaRPr lang="en-US" sz="1200" b="1" dirty="0"/>
                    </a:p>
                  </a:txBody>
                  <a:tcPr anchor="ctr">
                    <a:solidFill>
                      <a:schemeClr val="accent5">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rgbClr val="0070C0"/>
                        </a:solidFill>
                      </a:endParaRPr>
                    </a:p>
                  </a:txBody>
                  <a:tcPr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4324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accent1"/>
                          </a:solidFill>
                          <a:latin typeface="+mn-lt"/>
                          <a:ea typeface="+mn-ea"/>
                          <a:cs typeface="+mn-cs"/>
                        </a:rPr>
                        <a:t>Social Network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accent1"/>
                          </a:solidFill>
                          <a:latin typeface="+mn-lt"/>
                          <a:ea typeface="+mn-ea"/>
                          <a:cs typeface="+mn-cs"/>
                        </a:rPr>
                        <a:t>Content Capture</a:t>
                      </a:r>
                      <a:endParaRPr lang="en-US" sz="1200" b="1" kern="1200" dirty="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1200" b="1" dirty="0"/>
                    </a:p>
                  </a:txBody>
                  <a:tcPr anchor="ctr">
                    <a:lnL w="12700" cap="flat" cmpd="sng" algn="ctr">
                      <a:noFill/>
                      <a:prstDash val="solid"/>
                      <a:round/>
                      <a:headEnd type="none" w="med" len="med"/>
                      <a:tailEnd type="none" w="med" len="med"/>
                    </a:lnL>
                    <a:solidFill>
                      <a:schemeClr val="accent2">
                        <a:lumMod val="40000"/>
                        <a:lumOff val="60000"/>
                      </a:schemeClr>
                    </a:solidFill>
                  </a:tcPr>
                </a:tc>
                <a:tc vMerge="1">
                  <a:txBody>
                    <a:bodyPr/>
                    <a:lstStyle/>
                    <a:p>
                      <a:pPr algn="ctr"/>
                      <a:endParaRPr lang="en-US" sz="1200" dirty="0"/>
                    </a:p>
                  </a:txBody>
                  <a:tcPr anchor="ctr">
                    <a:solidFill>
                      <a:schemeClr val="accent3">
                        <a:lumMod val="40000"/>
                        <a:lumOff val="60000"/>
                      </a:schemeClr>
                    </a:solidFill>
                  </a:tcPr>
                </a:tc>
                <a:tc>
                  <a:txBody>
                    <a:bodyPr/>
                    <a:lstStyle/>
                    <a:p>
                      <a:pPr algn="ctr"/>
                      <a:endParaRPr lang="en-US" sz="1200" b="1" dirty="0"/>
                    </a:p>
                  </a:txBody>
                  <a:tcPr anchor="ctr">
                    <a:solidFill>
                      <a:schemeClr val="accent5">
                        <a:lumMod val="20000"/>
                        <a:lumOff val="80000"/>
                      </a:schemeClr>
                    </a:solidFill>
                  </a:tcPr>
                </a:tc>
                <a:tc>
                  <a:txBody>
                    <a:bodyPr/>
                    <a:lstStyle/>
                    <a:p>
                      <a:pPr algn="ctr"/>
                      <a:endParaRPr lang="en-US" sz="1200" b="1" dirty="0"/>
                    </a:p>
                  </a:txBody>
                  <a:tcPr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4324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Social Media</a:t>
                      </a:r>
                      <a:r>
                        <a:rPr lang="en-US" sz="1200" b="1" baseline="0" dirty="0" smtClean="0">
                          <a:solidFill>
                            <a:schemeClr val="accent1"/>
                          </a:solidFill>
                        </a:rPr>
                        <a:t> Mobile Device</a:t>
                      </a:r>
                      <a:r>
                        <a:rPr lang="en-US" sz="1200" b="1" dirty="0" smtClean="0">
                          <a:solidFill>
                            <a:schemeClr val="accent1"/>
                          </a:solidFill>
                        </a:rPr>
                        <a:t> Capture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1200" b="1" dirty="0"/>
                    </a:p>
                  </a:txBody>
                  <a:tcPr anchor="ctr">
                    <a:lnL w="12700" cap="flat" cmpd="sng" algn="ctr">
                      <a:noFill/>
                      <a:prstDash val="solid"/>
                      <a:round/>
                      <a:headEnd type="none" w="med" len="med"/>
                      <a:tailEnd type="none" w="med" len="med"/>
                    </a:lnL>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t>Enterprise</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t>Dashboards</a:t>
                      </a:r>
                    </a:p>
                  </a:txBody>
                  <a:tcPr anchor="ctr">
                    <a:solidFill>
                      <a:schemeClr val="accent3">
                        <a:lumMod val="40000"/>
                        <a:lumOff val="60000"/>
                      </a:schemeClr>
                    </a:solidFill>
                  </a:tcPr>
                </a:tc>
                <a:tc>
                  <a:txBody>
                    <a:bodyPr/>
                    <a:lstStyle/>
                    <a:p>
                      <a:pPr algn="ctr"/>
                      <a:endParaRPr lang="en-US" sz="1200" b="1" dirty="0"/>
                    </a:p>
                  </a:txBody>
                  <a:tcPr anchor="ctr">
                    <a:solidFill>
                      <a:schemeClr val="accent5">
                        <a:lumMod val="20000"/>
                        <a:lumOff val="80000"/>
                      </a:schemeClr>
                    </a:solidFill>
                  </a:tcPr>
                </a:tc>
                <a:tc>
                  <a:txBody>
                    <a:bodyPr/>
                    <a:lstStyle/>
                    <a:p>
                      <a:pPr algn="ctr"/>
                      <a:endParaRPr lang="en-US" sz="1200" b="1" dirty="0"/>
                    </a:p>
                  </a:txBody>
                  <a:tcPr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432441">
                <a:tc>
                  <a:txBody>
                    <a:bodyPr/>
                    <a:lstStyle/>
                    <a:p>
                      <a:pPr algn="ctr"/>
                      <a:r>
                        <a:rPr lang="en-US" sz="1200" b="1" dirty="0" smtClean="0">
                          <a:solidFill>
                            <a:schemeClr val="accent1"/>
                          </a:solidFill>
                        </a:rPr>
                        <a:t>National Digitization Program</a:t>
                      </a:r>
                      <a:endParaRPr lang="en-US" sz="1200" b="1"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endParaRPr lang="en-US" sz="1200" b="1" dirty="0"/>
                    </a:p>
                  </a:txBody>
                  <a:tcPr anchor="ctr">
                    <a:lnL w="12700" cap="flat" cmpd="sng" algn="ctr">
                      <a:noFill/>
                      <a:prstDash val="solid"/>
                      <a:round/>
                      <a:headEnd type="none" w="med" len="med"/>
                      <a:tailEnd type="none" w="med" len="med"/>
                    </a:lnL>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t>Auditing </a:t>
                      </a:r>
                    </a:p>
                    <a:p>
                      <a:pPr algn="ctr"/>
                      <a:endParaRPr lang="en-US" sz="1200" b="1" dirty="0"/>
                    </a:p>
                  </a:txBody>
                  <a:tcPr anchor="ctr">
                    <a:solidFill>
                      <a:schemeClr val="accent3">
                        <a:lumMod val="40000"/>
                        <a:lumOff val="60000"/>
                      </a:schemeClr>
                    </a:solidFill>
                  </a:tcPr>
                </a:tc>
                <a:tc>
                  <a:txBody>
                    <a:bodyPr/>
                    <a:lstStyle/>
                    <a:p>
                      <a:pPr algn="ctr"/>
                      <a:endParaRPr lang="en-US" sz="1200" b="1" dirty="0"/>
                    </a:p>
                  </a:txBody>
                  <a:tcPr anchor="ctr">
                    <a:solidFill>
                      <a:schemeClr val="accent5">
                        <a:lumMod val="20000"/>
                        <a:lumOff val="80000"/>
                      </a:schemeClr>
                    </a:solidFill>
                  </a:tcPr>
                </a:tc>
                <a:tc>
                  <a:txBody>
                    <a:bodyPr/>
                    <a:lstStyle/>
                    <a:p>
                      <a:pPr algn="ctr"/>
                      <a:endParaRPr lang="en-US" sz="1200" b="1" dirty="0"/>
                    </a:p>
                  </a:txBody>
                  <a:tcPr anchor="ctr">
                    <a:lnR w="12700" cap="flat" cmpd="sng" algn="ctr">
                      <a:solidFill>
                        <a:schemeClr val="tx1"/>
                      </a:solidFill>
                      <a:prstDash val="solid"/>
                      <a:round/>
                      <a:headEnd type="none" w="med" len="med"/>
                      <a:tailEnd type="none" w="med" len="med"/>
                    </a:lnR>
                    <a:solidFill>
                      <a:schemeClr val="accent6">
                        <a:lumMod val="40000"/>
                        <a:lumOff val="60000"/>
                      </a:schemeClr>
                    </a:solidFill>
                  </a:tcPr>
                </a:tc>
              </a:tr>
              <a:tr h="259818">
                <a:tc>
                  <a:txBody>
                    <a:bodyPr/>
                    <a:lstStyle/>
                    <a:p>
                      <a:pPr algn="ctr"/>
                      <a:r>
                        <a:rPr lang="en-US" sz="1200" b="1" dirty="0" smtClean="0">
                          <a:solidFill>
                            <a:schemeClr val="accent1"/>
                          </a:solidFill>
                        </a:rPr>
                        <a:t>Migration Services</a:t>
                      </a:r>
                      <a:endParaRPr lang="en-US" sz="1200" b="1"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Early/Advanced Early Case</a:t>
                      </a:r>
                      <a:r>
                        <a:rPr lang="en-US" sz="1200" b="1" baseline="0" dirty="0" smtClean="0">
                          <a:solidFill>
                            <a:schemeClr val="tx1"/>
                          </a:solidFill>
                        </a:rPr>
                        <a:t> Assessment &amp; Review</a:t>
                      </a:r>
                      <a:endParaRPr lang="en-US" sz="1200" b="1" dirty="0" smtClean="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40000"/>
                        <a:lumOff val="60000"/>
                      </a:schemeClr>
                    </a:solidFill>
                  </a:tcPr>
                </a:tc>
                <a:tc hMerge="1">
                  <a:txBody>
                    <a:bodyPr/>
                    <a:lstStyle/>
                    <a:p>
                      <a:pPr marL="0" algn="l" defTabSz="457200" rtl="0" eaLnBrk="1" latinLnBrk="0" hangingPunct="1"/>
                      <a:endParaRPr lang="en-US" sz="1200" kern="1200" dirty="0">
                        <a:solidFill>
                          <a:schemeClr val="accent3">
                            <a:lumMod val="50000"/>
                          </a:schemeClr>
                        </a:solidFill>
                        <a:latin typeface="+mn-lt"/>
                        <a:ea typeface="+mn-ea"/>
                        <a:cs typeface="+mn-cs"/>
                      </a:endParaRPr>
                    </a:p>
                  </a:txBody>
                  <a:tcPr/>
                </a:tc>
                <a:tc hMerge="1">
                  <a:txBody>
                    <a:bodyPr/>
                    <a:lstStyle/>
                    <a:p>
                      <a:endParaRPr lang="en-US" sz="1200" dirty="0"/>
                    </a:p>
                  </a:txBody>
                  <a:tcPr/>
                </a:tc>
                <a:tc hMerge="1">
                  <a:txBody>
                    <a:bodyPr/>
                    <a:lstStyle/>
                    <a:p>
                      <a:endParaRPr lang="en-US" sz="1200" dirty="0"/>
                    </a:p>
                  </a:txBody>
                  <a:tcPr/>
                </a:tc>
              </a:tr>
              <a:tr h="259818">
                <a:tc>
                  <a:txBody>
                    <a:bodyPr/>
                    <a:lstStyle/>
                    <a:p>
                      <a:pPr algn="ctr"/>
                      <a:r>
                        <a:rPr lang="en-US" sz="1200" b="1" dirty="0" smtClean="0">
                          <a:solidFill>
                            <a:schemeClr val="accent1"/>
                          </a:solidFill>
                        </a:rPr>
                        <a:t>eFax/eForms</a:t>
                      </a:r>
                      <a:endParaRPr lang="en-US" sz="1200" b="1"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solidFill>
                        </a:rPr>
                        <a:t>Email Management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l"/>
                      <a:endParaRPr lang="en-US" sz="1200" dirty="0">
                        <a:solidFill>
                          <a:schemeClr val="accent3">
                            <a:lumMod val="50000"/>
                          </a:schemeClr>
                        </a:solidFill>
                      </a:endParaRPr>
                    </a:p>
                  </a:txBody>
                  <a:tcPr/>
                </a:tc>
                <a:tc hMerge="1">
                  <a:txBody>
                    <a:bodyPr/>
                    <a:lstStyle/>
                    <a:p>
                      <a:pPr algn="ctr"/>
                      <a:endParaRPr lang="en-US" sz="1200" dirty="0">
                        <a:solidFill>
                          <a:schemeClr val="accent3">
                            <a:lumMod val="50000"/>
                          </a:schemeClr>
                        </a:solidFill>
                      </a:endParaRPr>
                    </a:p>
                  </a:txBody>
                  <a:tcPr/>
                </a:tc>
                <a:tc hMerge="1">
                  <a:txBody>
                    <a:bodyPr/>
                    <a:lstStyle/>
                    <a:p>
                      <a:pPr algn="ctr"/>
                      <a:endParaRPr lang="en-US" sz="1200" dirty="0">
                        <a:solidFill>
                          <a:schemeClr val="accent3">
                            <a:lumMod val="50000"/>
                          </a:schemeClr>
                        </a:solidFill>
                      </a:endParaRPr>
                    </a:p>
                  </a:txBody>
                  <a:tcPr/>
                </a:tc>
              </a:tr>
            </a:tbl>
          </a:graphicData>
        </a:graphic>
      </p:graphicFrame>
      <p:sp>
        <p:nvSpPr>
          <p:cNvPr id="6" name="Title 5"/>
          <p:cNvSpPr>
            <a:spLocks noGrp="1"/>
          </p:cNvSpPr>
          <p:nvPr>
            <p:ph type="title"/>
          </p:nvPr>
        </p:nvSpPr>
        <p:spPr/>
        <p:txBody>
          <a:bodyPr>
            <a:normAutofit/>
          </a:bodyPr>
          <a:lstStyle/>
          <a:p>
            <a:r>
              <a:rPr lang="en-US" dirty="0" smtClean="0"/>
              <a:t>Our lifecycle management in eERDMS</a:t>
            </a:r>
            <a:endParaRPr lang="en-US" dirty="0"/>
          </a:p>
        </p:txBody>
      </p:sp>
      <p:sp>
        <p:nvSpPr>
          <p:cNvPr id="5" name="Slide Number Placeholder 4"/>
          <p:cNvSpPr>
            <a:spLocks noGrp="1"/>
          </p:cNvSpPr>
          <p:nvPr>
            <p:ph type="sldNum" sz="quarter" idx="4294967295"/>
          </p:nvPr>
        </p:nvSpPr>
        <p:spPr/>
        <p:txBody>
          <a:bodyPr/>
          <a:lstStyle/>
          <a:p>
            <a:fld id="{FDDC4123-6BDE-415D-9E23-085F61B28E58}" type="slidenum">
              <a:rPr lang="en-US" smtClean="0"/>
              <a:pPr/>
              <a:t>12</a:t>
            </a:fld>
            <a:endParaRPr lang="en-US" dirty="0"/>
          </a:p>
        </p:txBody>
      </p:sp>
      <p:sp>
        <p:nvSpPr>
          <p:cNvPr id="9" name="TextBox 8"/>
          <p:cNvSpPr txBox="1"/>
          <p:nvPr/>
        </p:nvSpPr>
        <p:spPr>
          <a:xfrm>
            <a:off x="313893" y="5868536"/>
            <a:ext cx="3087705" cy="253916"/>
          </a:xfrm>
          <a:prstGeom prst="rect">
            <a:avLst/>
          </a:prstGeom>
          <a:noFill/>
        </p:spPr>
        <p:txBody>
          <a:bodyPr wrap="none" rtlCol="0">
            <a:spAutoFit/>
          </a:bodyPr>
          <a:lstStyle/>
          <a:p>
            <a:r>
              <a:rPr lang="en-US" sz="1050" dirty="0" smtClean="0">
                <a:solidFill>
                  <a:schemeClr val="accent1"/>
                </a:solidFill>
              </a:rPr>
              <a:t>Blue text </a:t>
            </a:r>
            <a:r>
              <a:rPr lang="en-US" sz="1050" dirty="0" smtClean="0"/>
              <a:t>denotes optional products and services</a:t>
            </a:r>
            <a:endParaRPr lang="en-US" sz="1050" dirty="0"/>
          </a:p>
        </p:txBody>
      </p:sp>
      <p:sp>
        <p:nvSpPr>
          <p:cNvPr id="2" name="Rectangle 1"/>
          <p:cNvSpPr/>
          <p:nvPr/>
        </p:nvSpPr>
        <p:spPr>
          <a:xfrm>
            <a:off x="494038" y="1558409"/>
            <a:ext cx="1379930" cy="276999"/>
          </a:xfrm>
          <a:prstGeom prst="rect">
            <a:avLst/>
          </a:prstGeom>
        </p:spPr>
        <p:txBody>
          <a:bodyPr wrap="none">
            <a:spAutoFit/>
          </a:bodyPr>
          <a:lstStyle/>
          <a:p>
            <a:pPr algn="ctr" fontAlgn="auto">
              <a:spcBef>
                <a:spcPts val="0"/>
              </a:spcBef>
              <a:spcAft>
                <a:spcPts val="0"/>
              </a:spcAft>
              <a:defRPr/>
            </a:pPr>
            <a:r>
              <a:rPr lang="en-US" sz="1200" b="1" dirty="0">
                <a:latin typeface="+mn-lt"/>
              </a:rPr>
              <a:t>Auto-Classification</a:t>
            </a:r>
          </a:p>
        </p:txBody>
      </p:sp>
    </p:spTree>
    <p:extLst>
      <p:ext uri="{BB962C8B-B14F-4D97-AF65-F5344CB8AC3E}">
        <p14:creationId xmlns:p14="http://schemas.microsoft.com/office/powerpoint/2010/main" val="923270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238171"/>
            <a:ext cx="8229600" cy="1827622"/>
          </a:xfrm>
        </p:spPr>
        <p:txBody>
          <a:bodyPr>
            <a:normAutofit fontScale="92500" lnSpcReduction="20000"/>
          </a:bodyPr>
          <a:lstStyle/>
          <a:p>
            <a:r>
              <a:rPr lang="en-US" dirty="0"/>
              <a:t>Providing support for FOIA, Congressional, Administrative Records, Ethics, Solicitor, and Inspector General requests</a:t>
            </a:r>
          </a:p>
          <a:p>
            <a:r>
              <a:rPr lang="en-US" dirty="0"/>
              <a:t>Addressing all of M-12-18 and </a:t>
            </a:r>
            <a:r>
              <a:rPr lang="en-US" dirty="0" smtClean="0"/>
              <a:t>M-13-13</a:t>
            </a:r>
          </a:p>
          <a:p>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49229140"/>
              </p:ext>
            </p:extLst>
          </p:nvPr>
        </p:nvGraphicFramePr>
        <p:xfrm>
          <a:off x="304800" y="1115701"/>
          <a:ext cx="8417607" cy="2933789"/>
        </p:xfrm>
        <a:graphic>
          <a:graphicData uri="http://schemas.openxmlformats.org/drawingml/2006/table">
            <a:tbl>
              <a:tblPr firstRow="1" bandRow="1">
                <a:tableStyleId>{5C22544A-7EE6-4342-B048-85BDC9FD1C3A}</a:tableStyleId>
              </a:tblPr>
              <a:tblGrid>
                <a:gridCol w="2805869"/>
                <a:gridCol w="2805869"/>
                <a:gridCol w="2805869"/>
              </a:tblGrid>
              <a:tr h="2933789">
                <a:tc>
                  <a:txBody>
                    <a:bodyPr/>
                    <a:lstStyle/>
                    <a:p>
                      <a:pPr algn="ctr"/>
                      <a:endParaRPr lang="en-US" sz="2400" b="1" dirty="0" smtClean="0">
                        <a:solidFill>
                          <a:schemeClr val="lt1"/>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0" dirty="0" smtClean="0">
                        <a:solidFill>
                          <a:schemeClr val="tx1"/>
                        </a:solidFill>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smtClean="0">
                          <a:solidFill>
                            <a:schemeClr val="tx1"/>
                          </a:solidFill>
                        </a:rPr>
                        <a:t>Digitizing millions of Indian trust records;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smtClean="0">
                          <a:solidFill>
                            <a:schemeClr val="tx1"/>
                          </a:solidFill>
                        </a:rPr>
                        <a:t>Preparing for 100 million paper objects annually</a:t>
                      </a:r>
                    </a:p>
                  </a:txBody>
                  <a:tcPr>
                    <a:lnR w="12700" cap="flat" cmpd="sng" algn="ctr">
                      <a:solidFill>
                        <a:schemeClr val="tx1"/>
                      </a:solidFill>
                      <a:prstDash val="solid"/>
                      <a:round/>
                      <a:headEnd type="none" w="med" len="med"/>
                      <a:tailEnd type="none" w="med" len="med"/>
                    </a:lnR>
                    <a:noFill/>
                  </a:tcPr>
                </a:tc>
                <a:tc>
                  <a:txBody>
                    <a:bodyPr/>
                    <a:lstStyle/>
                    <a:p>
                      <a:pPr marL="0" indent="0" algn="l">
                        <a:buFont typeface="Arial" panose="020B0604020202020204" pitchFamily="34" charset="0"/>
                        <a:buNone/>
                      </a:pPr>
                      <a:endParaRPr lang="en-US" sz="2400" b="0" kern="1200" baseline="0" dirty="0" smtClean="0">
                        <a:solidFill>
                          <a:schemeClr val="tx1"/>
                        </a:solidFill>
                        <a:latin typeface="+mn-lt"/>
                        <a:ea typeface="+mn-ea"/>
                        <a:cs typeface="+mn-cs"/>
                      </a:endParaRPr>
                    </a:p>
                    <a:p>
                      <a:pPr marL="0" indent="0" algn="l">
                        <a:buFont typeface="Arial" panose="020B0604020202020204" pitchFamily="34" charset="0"/>
                        <a:buNone/>
                      </a:pPr>
                      <a:endParaRPr lang="en-US" sz="2400" b="0" kern="1200" baseline="0" dirty="0" smtClean="0">
                        <a:solidFill>
                          <a:schemeClr val="tx1"/>
                        </a:solidFill>
                        <a:latin typeface="+mn-lt"/>
                        <a:ea typeface="+mn-ea"/>
                        <a:cs typeface="+mn-cs"/>
                      </a:endParaRPr>
                    </a:p>
                    <a:p>
                      <a:pPr marL="0" indent="0" algn="l">
                        <a:buFont typeface="Arial" panose="020B0604020202020204" pitchFamily="34" charset="0"/>
                        <a:buNone/>
                      </a:pPr>
                      <a:endParaRPr lang="en-US" sz="2400" b="0" kern="1200" baseline="0" dirty="0" smtClean="0">
                        <a:solidFill>
                          <a:schemeClr val="tx1"/>
                        </a:solidFill>
                        <a:latin typeface="+mn-lt"/>
                        <a:ea typeface="+mn-ea"/>
                        <a:cs typeface="+mn-cs"/>
                      </a:endParaRPr>
                    </a:p>
                    <a:p>
                      <a:pPr marL="0" indent="0" algn="l">
                        <a:buFont typeface="Arial" panose="020B0604020202020204" pitchFamily="34" charset="0"/>
                        <a:buNone/>
                      </a:pPr>
                      <a:endParaRPr lang="en-US" sz="2400" b="0" kern="1200" baseline="0" dirty="0" smtClean="0">
                        <a:solidFill>
                          <a:schemeClr val="tx1"/>
                        </a:solidFill>
                        <a:latin typeface="+mn-lt"/>
                        <a:ea typeface="+mn-ea"/>
                        <a:cs typeface="+mn-cs"/>
                      </a:endParaRPr>
                    </a:p>
                    <a:p>
                      <a:pPr marL="285750" indent="-285750" algn="l">
                        <a:buFont typeface="Arial" panose="020B0604020202020204" pitchFamily="34" charset="0"/>
                        <a:buChar char="•"/>
                      </a:pPr>
                      <a:r>
                        <a:rPr lang="en-US" sz="1800" b="0" dirty="0" smtClean="0">
                          <a:solidFill>
                            <a:schemeClr val="tx1"/>
                          </a:solidFill>
                        </a:rPr>
                        <a:t>800 million+ emails and attachments </a:t>
                      </a:r>
                      <a:r>
                        <a:rPr lang="en-US" sz="1800" b="0" baseline="0" dirty="0" smtClean="0">
                          <a:solidFill>
                            <a:schemeClr val="tx1"/>
                          </a:solidFill>
                        </a:rPr>
                        <a:t>each year</a:t>
                      </a:r>
                      <a:r>
                        <a:rPr lang="en-US" sz="1800" b="0" dirty="0" smtClean="0">
                          <a:solidFill>
                            <a:schemeClr val="tx1"/>
                          </a:solidFill>
                        </a:rPr>
                        <a:t> </a:t>
                      </a:r>
                    </a:p>
                    <a:p>
                      <a:pPr marL="285750" indent="-285750" algn="l">
                        <a:buFont typeface="Arial" panose="020B0604020202020204" pitchFamily="34" charset="0"/>
                        <a:buChar char="•"/>
                      </a:pPr>
                      <a:r>
                        <a:rPr lang="en-US" sz="1800" b="0" dirty="0" smtClean="0">
                          <a:solidFill>
                            <a:schemeClr val="tx1"/>
                          </a:solidFill>
                        </a:rPr>
                        <a:t>1.6B+ indexed emails</a:t>
                      </a:r>
                    </a:p>
                    <a:p>
                      <a:pPr algn="ctr"/>
                      <a:endParaRPr lang="en-US" sz="1800" b="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indent="0" algn="l">
                        <a:buFont typeface="Arial" panose="020B0604020202020204" pitchFamily="34" charset="0"/>
                        <a:buNone/>
                      </a:pPr>
                      <a:endParaRPr lang="en-US" sz="2400" b="0" kern="1200" baseline="0" dirty="0" smtClean="0">
                        <a:solidFill>
                          <a:schemeClr val="tx1"/>
                        </a:solidFill>
                        <a:latin typeface="+mn-lt"/>
                        <a:ea typeface="+mn-ea"/>
                        <a:cs typeface="+mn-cs"/>
                      </a:endParaRPr>
                    </a:p>
                    <a:p>
                      <a:pPr marL="0" indent="0" algn="l">
                        <a:buFont typeface="Arial" panose="020B0604020202020204" pitchFamily="34" charset="0"/>
                        <a:buNone/>
                      </a:pPr>
                      <a:endParaRPr lang="en-US" sz="2400" b="0" kern="1200" baseline="0" dirty="0" smtClean="0">
                        <a:solidFill>
                          <a:schemeClr val="tx1"/>
                        </a:solidFill>
                        <a:latin typeface="+mn-lt"/>
                        <a:ea typeface="+mn-ea"/>
                        <a:cs typeface="+mn-cs"/>
                      </a:endParaRPr>
                    </a:p>
                    <a:p>
                      <a:pPr marL="0" indent="0" algn="l">
                        <a:buFont typeface="Arial" panose="020B0604020202020204" pitchFamily="34" charset="0"/>
                        <a:buNone/>
                      </a:pPr>
                      <a:endParaRPr lang="en-US" sz="2400" b="0" kern="1200" baseline="0" dirty="0" smtClean="0">
                        <a:solidFill>
                          <a:schemeClr val="tx1"/>
                        </a:solidFill>
                        <a:latin typeface="+mn-lt"/>
                        <a:ea typeface="+mn-ea"/>
                        <a:cs typeface="+mn-cs"/>
                      </a:endParaRPr>
                    </a:p>
                    <a:p>
                      <a:pPr marL="0" indent="0" algn="l">
                        <a:buFont typeface="Arial" panose="020B0604020202020204" pitchFamily="34" charset="0"/>
                        <a:buNone/>
                      </a:pPr>
                      <a:endParaRPr lang="en-US" sz="2400" b="0" kern="1200" baseline="0" dirty="0" smtClean="0">
                        <a:solidFill>
                          <a:schemeClr val="tx1"/>
                        </a:solidFill>
                        <a:latin typeface="+mn-lt"/>
                        <a:ea typeface="+mn-ea"/>
                        <a:cs typeface="+mn-cs"/>
                      </a:endParaRPr>
                    </a:p>
                    <a:p>
                      <a:pPr marL="285750" indent="-285750" algn="l">
                        <a:buFont typeface="Arial" panose="020B0604020202020204" pitchFamily="34" charset="0"/>
                        <a:buChar char="•"/>
                      </a:pPr>
                      <a:r>
                        <a:rPr lang="en-US" sz="1800" b="0" kern="1200" baseline="0" dirty="0" smtClean="0">
                          <a:solidFill>
                            <a:schemeClr val="tx1"/>
                          </a:solidFill>
                          <a:latin typeface="+mn-lt"/>
                          <a:ea typeface="+mn-ea"/>
                          <a:cs typeface="+mn-cs"/>
                        </a:rPr>
                        <a:t>30+ terabytes electronic content sent each year</a:t>
                      </a:r>
                    </a:p>
                    <a:p>
                      <a:pPr marL="285750" indent="-285750" algn="l">
                        <a:buFont typeface="Arial" panose="020B0604020202020204" pitchFamily="34" charset="0"/>
                        <a:buChar char="•"/>
                      </a:pPr>
                      <a:r>
                        <a:rPr lang="en-US" sz="1800" b="0" kern="1200" baseline="0" dirty="0" smtClean="0">
                          <a:solidFill>
                            <a:schemeClr val="tx1"/>
                          </a:solidFill>
                          <a:latin typeface="+mn-lt"/>
                          <a:ea typeface="+mn-ea"/>
                          <a:cs typeface="+mn-cs"/>
                        </a:rPr>
                        <a:t>Preparing for an Exabyte of electronic content</a:t>
                      </a:r>
                      <a:endParaRPr lang="en-US" sz="1800" b="0" dirty="0" smtClean="0">
                        <a:solidFill>
                          <a:schemeClr val="tx1"/>
                        </a:solidFill>
                      </a:endParaRPr>
                    </a:p>
                  </a:txBody>
                  <a:tcPr>
                    <a:lnL w="12700" cap="flat" cmpd="sng" algn="ctr">
                      <a:solidFill>
                        <a:schemeClr val="tx1"/>
                      </a:solidFill>
                      <a:prstDash val="solid"/>
                      <a:round/>
                      <a:headEnd type="none" w="med" len="med"/>
                      <a:tailEnd type="none" w="med" len="med"/>
                    </a:lnL>
                    <a:noFill/>
                  </a:tcPr>
                </a:tc>
              </a:tr>
            </a:tbl>
          </a:graphicData>
        </a:graphic>
      </p:graphicFrame>
      <p:pic>
        <p:nvPicPr>
          <p:cNvPr id="6" name="Picture 2" descr="http://customersrock.files.wordpress.com/2007/05/at-sign.jpg"/>
          <p:cNvPicPr>
            <a:picLocks noChangeAspect="1" noChangeArrowheads="1"/>
          </p:cNvPicPr>
          <p:nvPr/>
        </p:nvPicPr>
        <p:blipFill>
          <a:blip r:embed="rId3" cstate="print"/>
          <a:srcRect l="7709" t="15326" r="5911" b="5149"/>
          <a:stretch>
            <a:fillRect/>
          </a:stretch>
        </p:blipFill>
        <p:spPr bwMode="auto">
          <a:xfrm>
            <a:off x="3962400" y="1300758"/>
            <a:ext cx="1406869" cy="1295222"/>
          </a:xfrm>
          <a:prstGeom prst="rect">
            <a:avLst/>
          </a:prstGeom>
          <a:noFill/>
          <a:ln w="9525">
            <a:noFill/>
            <a:miter lim="800000"/>
            <a:headEnd/>
            <a:tailEnd/>
          </a:ln>
        </p:spPr>
      </p:pic>
      <p:pic>
        <p:nvPicPr>
          <p:cNvPr id="7" name="Picture 2" descr="http://www.learnit2.com/tutorial%20013/013-0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59" t="13756" r="11613" b="14099"/>
          <a:stretch/>
        </p:blipFill>
        <p:spPr bwMode="auto">
          <a:xfrm>
            <a:off x="6698099" y="1115701"/>
            <a:ext cx="1723924" cy="1295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1382583"/>
            <a:ext cx="1143000" cy="1131571"/>
          </a:xfrm>
          <a:prstGeom prst="rect">
            <a:avLst/>
          </a:prstGeom>
        </p:spPr>
      </p:pic>
      <p:sp>
        <p:nvSpPr>
          <p:cNvPr id="4" name="Title 3"/>
          <p:cNvSpPr>
            <a:spLocks noGrp="1"/>
          </p:cNvSpPr>
          <p:nvPr>
            <p:ph type="title"/>
          </p:nvPr>
        </p:nvSpPr>
        <p:spPr/>
        <p:txBody>
          <a:bodyPr/>
          <a:lstStyle/>
          <a:p>
            <a:r>
              <a:rPr lang="en-US" dirty="0" smtClean="0"/>
              <a:t>eERDMS status</a:t>
            </a:r>
            <a:endParaRPr lang="en-US" dirty="0"/>
          </a:p>
        </p:txBody>
      </p:sp>
    </p:spTree>
    <p:extLst>
      <p:ext uri="{BB962C8B-B14F-4D97-AF65-F5344CB8AC3E}">
        <p14:creationId xmlns:p14="http://schemas.microsoft.com/office/powerpoint/2010/main" val="840526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a:xfrm>
            <a:off x="457200" y="889000"/>
            <a:ext cx="8229600" cy="5227320"/>
          </a:xfrm>
        </p:spPr>
        <p:txBody>
          <a:bodyPr>
            <a:normAutofit/>
          </a:bodyPr>
          <a:lstStyle/>
          <a:p>
            <a:pPr marL="457200" indent="-457200"/>
            <a:r>
              <a:rPr lang="en-US" dirty="0" smtClean="0"/>
              <a:t>Program Introduction</a:t>
            </a:r>
          </a:p>
          <a:p>
            <a:pPr marL="457200" indent="-457200"/>
            <a:r>
              <a:rPr lang="en-US" dirty="0"/>
              <a:t>Our Approach</a:t>
            </a:r>
          </a:p>
          <a:p>
            <a:pPr marL="457200" indent="-457200"/>
            <a:r>
              <a:rPr lang="en-US" b="1" dirty="0" smtClean="0"/>
              <a:t>Schedules and Auto Classification</a:t>
            </a:r>
          </a:p>
          <a:p>
            <a:pPr marL="457200" indent="-457200"/>
            <a:r>
              <a:rPr lang="en-US" dirty="0" smtClean="0"/>
              <a:t>Integration and Migration</a:t>
            </a:r>
          </a:p>
          <a:p>
            <a:pPr marL="457200" indent="-457200"/>
            <a:r>
              <a:rPr lang="en-US" dirty="0" smtClean="0"/>
              <a:t>eForms</a:t>
            </a:r>
          </a:p>
          <a:p>
            <a:pPr marL="457200" indent="-457200"/>
            <a:r>
              <a:rPr lang="en-US" dirty="0"/>
              <a:t>Challenges, Lessons Learned and the Future</a:t>
            </a:r>
          </a:p>
        </p:txBody>
      </p:sp>
      <p:sp>
        <p:nvSpPr>
          <p:cNvPr id="5" name="Slide Number Placeholder 4"/>
          <p:cNvSpPr>
            <a:spLocks noGrp="1"/>
          </p:cNvSpPr>
          <p:nvPr>
            <p:ph type="sldNum" sz="quarter" idx="12"/>
          </p:nvPr>
        </p:nvSpPr>
        <p:spPr/>
        <p:txBody>
          <a:bodyPr/>
          <a:lstStyle/>
          <a:p>
            <a:fld id="{FDDC4123-6BDE-415D-9E23-085F61B28E58}" type="slidenum">
              <a:rPr lang="en-US" smtClean="0"/>
              <a:pPr/>
              <a:t>14</a:t>
            </a:fld>
            <a:endParaRPr lang="en-US" dirty="0"/>
          </a:p>
        </p:txBody>
      </p:sp>
      <p:sp>
        <p:nvSpPr>
          <p:cNvPr id="4" name="Rounded Rectangle 3"/>
          <p:cNvSpPr/>
          <p:nvPr/>
        </p:nvSpPr>
        <p:spPr>
          <a:xfrm>
            <a:off x="362607" y="1903422"/>
            <a:ext cx="7272633" cy="520262"/>
          </a:xfrm>
          <a:prstGeom prst="round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3794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10800000">
            <a:off x="943429" y="1067941"/>
            <a:ext cx="6981444" cy="4999030"/>
          </a:xfrm>
          <a:prstGeom prst="triangle">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t>Intelligent </a:t>
            </a:r>
            <a:r>
              <a:rPr lang="en-US" dirty="0" err="1" smtClean="0"/>
              <a:t>Classificaiton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2873628"/>
              </p:ext>
            </p:extLst>
          </p:nvPr>
        </p:nvGraphicFramePr>
        <p:xfrm>
          <a:off x="1886857" y="1766567"/>
          <a:ext cx="5133838" cy="3665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Autofit/>
          </a:bodyPr>
          <a:lstStyle/>
          <a:p>
            <a:r>
              <a:rPr lang="en-US" sz="2800" dirty="0" smtClean="0"/>
              <a:t>We use three classification strategies</a:t>
            </a:r>
            <a:endParaRPr lang="en-US" sz="2800" dirty="0"/>
          </a:p>
        </p:txBody>
      </p:sp>
      <p:sp>
        <p:nvSpPr>
          <p:cNvPr id="4" name="Slide Number Placeholder 3"/>
          <p:cNvSpPr>
            <a:spLocks noGrp="1"/>
          </p:cNvSpPr>
          <p:nvPr>
            <p:ph type="sldNum" sz="quarter" idx="4294967295"/>
          </p:nvPr>
        </p:nvSpPr>
        <p:spPr/>
        <p:txBody>
          <a:bodyPr/>
          <a:lstStyle/>
          <a:p>
            <a:pPr>
              <a:defRPr/>
            </a:pPr>
            <a:fld id="{BE06B082-42C0-4064-8353-3900DAFDD9A0}" type="slidenum">
              <a:rPr lang="en-US" smtClean="0"/>
              <a:pPr>
                <a:defRPr/>
              </a:pPr>
              <a:t>15</a:t>
            </a:fld>
            <a:endParaRPr lang="en-US" dirty="0"/>
          </a:p>
        </p:txBody>
      </p:sp>
      <p:sp>
        <p:nvSpPr>
          <p:cNvPr id="6" name="Up Arrow 5"/>
          <p:cNvSpPr/>
          <p:nvPr/>
        </p:nvSpPr>
        <p:spPr>
          <a:xfrm>
            <a:off x="97484" y="1753099"/>
            <a:ext cx="1414302" cy="3653327"/>
          </a:xfrm>
          <a:prstGeom prst="upArrow">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en-US" sz="2000" b="1" dirty="0" smtClean="0">
                <a:solidFill>
                  <a:schemeClr val="tx1"/>
                </a:solidFill>
              </a:rPr>
              <a:t>Volume</a:t>
            </a:r>
            <a:endParaRPr lang="en-US" sz="2000" b="1" dirty="0">
              <a:solidFill>
                <a:schemeClr val="tx1"/>
              </a:solidFill>
            </a:endParaRPr>
          </a:p>
        </p:txBody>
      </p:sp>
      <p:sp>
        <p:nvSpPr>
          <p:cNvPr id="7" name="TextBox 6"/>
          <p:cNvSpPr txBox="1"/>
          <p:nvPr/>
        </p:nvSpPr>
        <p:spPr>
          <a:xfrm>
            <a:off x="514681" y="2001932"/>
            <a:ext cx="582212" cy="307777"/>
          </a:xfrm>
          <a:prstGeom prst="rect">
            <a:avLst/>
          </a:prstGeom>
          <a:noFill/>
        </p:spPr>
        <p:txBody>
          <a:bodyPr wrap="none" rtlCol="0">
            <a:spAutoFit/>
          </a:bodyPr>
          <a:lstStyle/>
          <a:p>
            <a:pPr algn="ctr"/>
            <a:r>
              <a:rPr lang="en-US" sz="1400" b="1" dirty="0" smtClean="0"/>
              <a:t>High</a:t>
            </a:r>
            <a:endParaRPr lang="en-US" sz="1400" b="1" dirty="0"/>
          </a:p>
        </p:txBody>
      </p:sp>
      <p:sp>
        <p:nvSpPr>
          <p:cNvPr id="8" name="TextBox 7"/>
          <p:cNvSpPr txBox="1"/>
          <p:nvPr/>
        </p:nvSpPr>
        <p:spPr>
          <a:xfrm>
            <a:off x="534881" y="5087117"/>
            <a:ext cx="542136" cy="307777"/>
          </a:xfrm>
          <a:prstGeom prst="rect">
            <a:avLst/>
          </a:prstGeom>
          <a:noFill/>
        </p:spPr>
        <p:txBody>
          <a:bodyPr wrap="none" rtlCol="0">
            <a:spAutoFit/>
          </a:bodyPr>
          <a:lstStyle/>
          <a:p>
            <a:pPr algn="ctr"/>
            <a:r>
              <a:rPr lang="en-US" sz="1400" b="1" dirty="0" smtClean="0"/>
              <a:t>Low</a:t>
            </a:r>
            <a:endParaRPr lang="en-US" sz="1400" b="1" dirty="0"/>
          </a:p>
        </p:txBody>
      </p:sp>
      <p:sp>
        <p:nvSpPr>
          <p:cNvPr id="9" name="Up Arrow 8"/>
          <p:cNvSpPr/>
          <p:nvPr/>
        </p:nvSpPr>
        <p:spPr>
          <a:xfrm flipV="1">
            <a:off x="7663540" y="1753099"/>
            <a:ext cx="1410425" cy="3894888"/>
          </a:xfrm>
          <a:prstGeom prst="upArrow">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vert="vert270" rtlCol="0" anchor="ctr"/>
          <a:lstStyle/>
          <a:p>
            <a:pPr algn="ctr"/>
            <a:r>
              <a:rPr lang="en-US" sz="2000" b="1" dirty="0" smtClean="0">
                <a:solidFill>
                  <a:schemeClr val="tx1"/>
                </a:solidFill>
              </a:rPr>
              <a:t>Risk of Misclassification</a:t>
            </a:r>
            <a:endParaRPr lang="en-US" sz="2000" b="1" dirty="0">
              <a:solidFill>
                <a:schemeClr val="tx1"/>
              </a:solidFill>
            </a:endParaRPr>
          </a:p>
        </p:txBody>
      </p:sp>
      <p:sp>
        <p:nvSpPr>
          <p:cNvPr id="10" name="TextBox 9"/>
          <p:cNvSpPr txBox="1"/>
          <p:nvPr/>
        </p:nvSpPr>
        <p:spPr>
          <a:xfrm flipH="1">
            <a:off x="8070444" y="5137014"/>
            <a:ext cx="582212" cy="307777"/>
          </a:xfrm>
          <a:prstGeom prst="rect">
            <a:avLst/>
          </a:prstGeom>
          <a:noFill/>
        </p:spPr>
        <p:txBody>
          <a:bodyPr wrap="none" rtlCol="0">
            <a:spAutoFit/>
          </a:bodyPr>
          <a:lstStyle/>
          <a:p>
            <a:pPr algn="ctr"/>
            <a:r>
              <a:rPr lang="en-US" sz="1400" b="1" dirty="0" smtClean="0"/>
              <a:t>High</a:t>
            </a:r>
            <a:endParaRPr lang="en-US" sz="1400" b="1" dirty="0"/>
          </a:p>
        </p:txBody>
      </p:sp>
      <p:sp>
        <p:nvSpPr>
          <p:cNvPr id="11" name="TextBox 10"/>
          <p:cNvSpPr txBox="1"/>
          <p:nvPr/>
        </p:nvSpPr>
        <p:spPr>
          <a:xfrm>
            <a:off x="8079149" y="1796642"/>
            <a:ext cx="542136" cy="307777"/>
          </a:xfrm>
          <a:prstGeom prst="rect">
            <a:avLst/>
          </a:prstGeom>
          <a:noFill/>
        </p:spPr>
        <p:txBody>
          <a:bodyPr wrap="none" rtlCol="0">
            <a:spAutoFit/>
          </a:bodyPr>
          <a:lstStyle/>
          <a:p>
            <a:pPr algn="ctr"/>
            <a:r>
              <a:rPr lang="en-US" sz="1400" b="1" dirty="0" smtClean="0"/>
              <a:t>Low</a:t>
            </a:r>
            <a:endParaRPr lang="en-US" sz="1400" b="1" dirty="0"/>
          </a:p>
        </p:txBody>
      </p:sp>
      <p:sp>
        <p:nvSpPr>
          <p:cNvPr id="12" name="TextBox 11"/>
          <p:cNvSpPr txBox="1"/>
          <p:nvPr/>
        </p:nvSpPr>
        <p:spPr>
          <a:xfrm>
            <a:off x="3103761" y="1264917"/>
            <a:ext cx="2715743" cy="400110"/>
          </a:xfrm>
          <a:prstGeom prst="rect">
            <a:avLst/>
          </a:prstGeom>
          <a:noFill/>
        </p:spPr>
        <p:txBody>
          <a:bodyPr wrap="none" rtlCol="0">
            <a:spAutoFit/>
          </a:bodyPr>
          <a:lstStyle/>
          <a:p>
            <a:r>
              <a:rPr lang="en-US" sz="2000" b="1" dirty="0" smtClean="0">
                <a:latin typeface="+mn-lt"/>
              </a:rPr>
              <a:t>Intelligent Classification</a:t>
            </a:r>
            <a:endParaRPr lang="en-US" sz="2000" b="1" dirty="0">
              <a:latin typeface="+mn-lt"/>
            </a:endParaRPr>
          </a:p>
        </p:txBody>
      </p:sp>
    </p:spTree>
    <p:extLst>
      <p:ext uri="{BB962C8B-B14F-4D97-AF65-F5344CB8AC3E}">
        <p14:creationId xmlns:p14="http://schemas.microsoft.com/office/powerpoint/2010/main" val="2072854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Auto-classification starts with a consolidated schedule</a:t>
            </a:r>
            <a:endParaRPr lang="en-US" sz="2800" dirty="0"/>
          </a:p>
        </p:txBody>
      </p:sp>
      <p:sp>
        <p:nvSpPr>
          <p:cNvPr id="5" name="Slide Number Placeholder 4"/>
          <p:cNvSpPr>
            <a:spLocks noGrp="1"/>
          </p:cNvSpPr>
          <p:nvPr>
            <p:ph type="sldNum" sz="quarter" idx="12"/>
          </p:nvPr>
        </p:nvSpPr>
        <p:spPr/>
        <p:txBody>
          <a:bodyPr/>
          <a:lstStyle/>
          <a:p>
            <a:fld id="{FDDC4123-6BDE-415D-9E23-085F61B28E58}" type="slidenum">
              <a:rPr lang="en-US" smtClean="0"/>
              <a:pPr/>
              <a:t>16</a:t>
            </a:fld>
            <a:endParaRPr lang="en-US" dirty="0"/>
          </a:p>
        </p:txBody>
      </p:sp>
      <p:graphicFrame>
        <p:nvGraphicFramePr>
          <p:cNvPr id="6" name="Diagram 5"/>
          <p:cNvGraphicFramePr/>
          <p:nvPr>
            <p:extLst>
              <p:ext uri="{D42A27DB-BD31-4B8C-83A1-F6EECF244321}">
                <p14:modId xmlns:p14="http://schemas.microsoft.com/office/powerpoint/2010/main" val="2859411207"/>
              </p:ext>
            </p:extLst>
          </p:nvPr>
        </p:nvGraphicFramePr>
        <p:xfrm>
          <a:off x="838200" y="1455725"/>
          <a:ext cx="7391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0732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Our consolidated schedule is organized in 4 big buckets</a:t>
            </a:r>
            <a:endParaRPr lang="en-US" sz="2800" dirty="0"/>
          </a:p>
        </p:txBody>
      </p:sp>
      <p:sp>
        <p:nvSpPr>
          <p:cNvPr id="8" name="Content Placeholder 1"/>
          <p:cNvSpPr>
            <a:spLocks noGrp="1"/>
          </p:cNvSpPr>
          <p:nvPr>
            <p:ph sz="half" idx="1"/>
          </p:nvPr>
        </p:nvSpPr>
        <p:spPr/>
        <p:txBody>
          <a:bodyPr>
            <a:normAutofit fontScale="85000" lnSpcReduction="20000"/>
          </a:bodyPr>
          <a:lstStyle/>
          <a:p>
            <a:pPr marL="514350" indent="-514350">
              <a:buFont typeface="+mj-lt"/>
              <a:buAutoNum type="arabicPeriod"/>
            </a:pPr>
            <a:r>
              <a:rPr lang="en-US" dirty="0" smtClean="0"/>
              <a:t>Mission - 26 lines of business organized by DOI strategic goals</a:t>
            </a:r>
          </a:p>
          <a:p>
            <a:pPr lvl="1"/>
            <a:r>
              <a:rPr lang="en-US" dirty="0"/>
              <a:t>Provide natural and cultural resource protection</a:t>
            </a:r>
          </a:p>
          <a:p>
            <a:pPr lvl="1"/>
            <a:r>
              <a:rPr lang="en-US" dirty="0"/>
              <a:t>Manage energy, water, and natural resources</a:t>
            </a:r>
          </a:p>
          <a:p>
            <a:pPr lvl="1"/>
            <a:r>
              <a:rPr lang="en-US" dirty="0"/>
              <a:t>Relationships with Indian Nations</a:t>
            </a:r>
          </a:p>
          <a:p>
            <a:pPr lvl="1"/>
            <a:r>
              <a:rPr lang="en-US" dirty="0"/>
              <a:t>Scientific foundation for decision making</a:t>
            </a:r>
          </a:p>
          <a:p>
            <a:pPr lvl="1"/>
            <a:r>
              <a:rPr lang="en-US" dirty="0"/>
              <a:t>Building a 21</a:t>
            </a:r>
            <a:r>
              <a:rPr lang="en-US" baseline="30000" dirty="0"/>
              <a:t>st</a:t>
            </a:r>
            <a:r>
              <a:rPr lang="en-US" dirty="0"/>
              <a:t> Century DOI </a:t>
            </a:r>
            <a:endParaRPr lang="en-US" dirty="0" smtClean="0"/>
          </a:p>
          <a:p>
            <a:pPr marL="514350" indent="-514350">
              <a:buFont typeface="+mj-lt"/>
              <a:buAutoNum type="arabicPeriod"/>
            </a:pPr>
            <a:r>
              <a:rPr lang="en-US" dirty="0" smtClean="0"/>
              <a:t>Administrative</a:t>
            </a:r>
          </a:p>
          <a:p>
            <a:pPr lvl="1"/>
            <a:r>
              <a:rPr lang="fr-FR" dirty="0" smtClean="0"/>
              <a:t>Administration</a:t>
            </a:r>
            <a:endParaRPr lang="fr-FR" dirty="0"/>
          </a:p>
          <a:p>
            <a:pPr lvl="1"/>
            <a:r>
              <a:rPr lang="fr-FR" dirty="0"/>
              <a:t>Finance &amp; Acquisition</a:t>
            </a:r>
          </a:p>
          <a:p>
            <a:pPr lvl="1"/>
            <a:r>
              <a:rPr lang="fr-FR" dirty="0"/>
              <a:t>Information </a:t>
            </a:r>
            <a:r>
              <a:rPr lang="fr-FR" dirty="0" err="1" smtClean="0"/>
              <a:t>Technology</a:t>
            </a:r>
            <a:endParaRPr lang="fr-FR" dirty="0"/>
          </a:p>
          <a:p>
            <a:pPr lvl="1"/>
            <a:endParaRPr lang="en-US" dirty="0"/>
          </a:p>
          <a:p>
            <a:pPr lvl="1"/>
            <a:endParaRPr lang="en-US" sz="2000" dirty="0" smtClean="0"/>
          </a:p>
          <a:p>
            <a:pPr lvl="1"/>
            <a:endParaRPr lang="en-US" sz="2000" dirty="0"/>
          </a:p>
        </p:txBody>
      </p:sp>
      <p:sp>
        <p:nvSpPr>
          <p:cNvPr id="9" name="Content Placeholder 8"/>
          <p:cNvSpPr>
            <a:spLocks noGrp="1"/>
          </p:cNvSpPr>
          <p:nvPr>
            <p:ph sz="half" idx="2"/>
          </p:nvPr>
        </p:nvSpPr>
        <p:spPr/>
        <p:txBody>
          <a:bodyPr>
            <a:normAutofit fontScale="85000" lnSpcReduction="20000"/>
          </a:bodyPr>
          <a:lstStyle/>
          <a:p>
            <a:pPr marL="514350" indent="-514350">
              <a:buFont typeface="+mj-lt"/>
              <a:buAutoNum type="arabicPeriod" startAt="3"/>
            </a:pPr>
            <a:r>
              <a:rPr lang="en-US" dirty="0" smtClean="0"/>
              <a:t>Policy</a:t>
            </a:r>
          </a:p>
          <a:p>
            <a:pPr lvl="1"/>
            <a:r>
              <a:rPr lang="en-US" dirty="0" smtClean="0"/>
              <a:t>Controls &amp; Oversight</a:t>
            </a:r>
          </a:p>
          <a:p>
            <a:pPr lvl="1"/>
            <a:r>
              <a:rPr lang="en-US" dirty="0"/>
              <a:t>Judicial &amp; Legislative Activities</a:t>
            </a:r>
          </a:p>
          <a:p>
            <a:pPr lvl="1"/>
            <a:r>
              <a:rPr lang="en-US" dirty="0"/>
              <a:t>Regulatory </a:t>
            </a:r>
            <a:r>
              <a:rPr lang="en-US" dirty="0" smtClean="0"/>
              <a:t>Development</a:t>
            </a:r>
          </a:p>
          <a:p>
            <a:pPr marL="514350" indent="-514350">
              <a:buFont typeface="+mj-lt"/>
              <a:buAutoNum type="arabicPeriod" startAt="4"/>
            </a:pPr>
            <a:r>
              <a:rPr lang="en-US" dirty="0"/>
              <a:t>Legal, Regulatory Compliance, and </a:t>
            </a:r>
            <a:r>
              <a:rPr lang="en-US" dirty="0" smtClean="0"/>
              <a:t>Enforcement</a:t>
            </a:r>
          </a:p>
          <a:p>
            <a:pPr lvl="1"/>
            <a:r>
              <a:rPr lang="en-US" dirty="0"/>
              <a:t>Intelligence </a:t>
            </a:r>
            <a:r>
              <a:rPr lang="en-US" dirty="0" smtClean="0"/>
              <a:t>Operations</a:t>
            </a:r>
          </a:p>
          <a:p>
            <a:pPr lvl="1"/>
            <a:r>
              <a:rPr lang="en-US" dirty="0"/>
              <a:t>Investigations &amp; </a:t>
            </a:r>
            <a:r>
              <a:rPr lang="en-US" dirty="0" smtClean="0"/>
              <a:t>Audits</a:t>
            </a:r>
          </a:p>
          <a:p>
            <a:pPr lvl="1"/>
            <a:r>
              <a:rPr lang="en-US" dirty="0"/>
              <a:t>Law </a:t>
            </a:r>
            <a:r>
              <a:rPr lang="en-US" dirty="0" smtClean="0"/>
              <a:t>Enforcement</a:t>
            </a:r>
          </a:p>
          <a:p>
            <a:pPr lvl="1"/>
            <a:r>
              <a:rPr lang="en-US" dirty="0"/>
              <a:t>Litigation &amp; Adjudications</a:t>
            </a:r>
          </a:p>
        </p:txBody>
      </p:sp>
      <p:sp>
        <p:nvSpPr>
          <p:cNvPr id="5" name="Slide Number Placeholder 4"/>
          <p:cNvSpPr>
            <a:spLocks noGrp="1"/>
          </p:cNvSpPr>
          <p:nvPr>
            <p:ph type="sldNum" sz="quarter" idx="12"/>
          </p:nvPr>
        </p:nvSpPr>
        <p:spPr/>
        <p:txBody>
          <a:bodyPr/>
          <a:lstStyle/>
          <a:p>
            <a:fld id="{FDDC4123-6BDE-415D-9E23-085F61B28E58}" type="slidenum">
              <a:rPr lang="en-US" smtClean="0"/>
              <a:pPr/>
              <a:t>17</a:t>
            </a:fld>
            <a:endParaRPr lang="en-US" dirty="0"/>
          </a:p>
        </p:txBody>
      </p:sp>
    </p:spTree>
    <p:extLst>
      <p:ext uri="{BB962C8B-B14F-4D97-AF65-F5344CB8AC3E}">
        <p14:creationId xmlns:p14="http://schemas.microsoft.com/office/powerpoint/2010/main" val="526881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ext uri="{D42A27DB-BD31-4B8C-83A1-F6EECF244321}">
                <p14:modId xmlns:p14="http://schemas.microsoft.com/office/powerpoint/2010/main" val="1619036942"/>
              </p:ext>
            </p:extLst>
          </p:nvPr>
        </p:nvGraphicFramePr>
        <p:xfrm>
          <a:off x="4153770" y="2443525"/>
          <a:ext cx="3679177" cy="1832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How does our auto-classification work?</a:t>
            </a:r>
            <a:endParaRPr lang="en-US" dirty="0"/>
          </a:p>
        </p:txBody>
      </p:sp>
      <p:sp>
        <p:nvSpPr>
          <p:cNvPr id="5" name="Slide Number Placeholder 4"/>
          <p:cNvSpPr>
            <a:spLocks noGrp="1"/>
          </p:cNvSpPr>
          <p:nvPr>
            <p:ph type="sldNum" sz="quarter" idx="12"/>
          </p:nvPr>
        </p:nvSpPr>
        <p:spPr/>
        <p:txBody>
          <a:bodyPr/>
          <a:lstStyle/>
          <a:p>
            <a:fld id="{FDDC4123-6BDE-415D-9E23-085F61B28E58}" type="slidenum">
              <a:rPr lang="en-US" smtClean="0"/>
              <a:pPr/>
              <a:t>18</a:t>
            </a:fld>
            <a:endParaRPr lang="en-US" dirty="0"/>
          </a:p>
        </p:txBody>
      </p:sp>
      <p:sp>
        <p:nvSpPr>
          <p:cNvPr id="8" name="Flowchart: Process 7"/>
          <p:cNvSpPr/>
          <p:nvPr/>
        </p:nvSpPr>
        <p:spPr>
          <a:xfrm>
            <a:off x="2402544" y="1161137"/>
            <a:ext cx="1596788" cy="1413014"/>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dirty="0" smtClean="0"/>
              <a:t>Semantic </a:t>
            </a:r>
          </a:p>
          <a:p>
            <a:pPr algn="ctr"/>
            <a:r>
              <a:rPr lang="en-US" dirty="0" smtClean="0"/>
              <a:t>Contents</a:t>
            </a:r>
            <a:endParaRPr lang="en-US" dirty="0"/>
          </a:p>
        </p:txBody>
      </p:sp>
      <p:sp>
        <p:nvSpPr>
          <p:cNvPr id="12" name="Flowchart: Process 11"/>
          <p:cNvSpPr/>
          <p:nvPr/>
        </p:nvSpPr>
        <p:spPr>
          <a:xfrm>
            <a:off x="4801084" y="1161137"/>
            <a:ext cx="2512435" cy="1413014"/>
          </a:xfrm>
          <a:prstGeom prst="flowChartProcess">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t>Model </a:t>
            </a:r>
            <a:r>
              <a:rPr lang="en-US" dirty="0" smtClean="0"/>
              <a:t>of Exemplars</a:t>
            </a:r>
            <a:endParaRPr lang="en-US" dirty="0"/>
          </a:p>
        </p:txBody>
      </p:sp>
      <p:sp>
        <p:nvSpPr>
          <p:cNvPr id="34" name="Flowchart: Process 33"/>
          <p:cNvSpPr/>
          <p:nvPr/>
        </p:nvSpPr>
        <p:spPr>
          <a:xfrm rot="16200000">
            <a:off x="6940660" y="4247338"/>
            <a:ext cx="252490" cy="272955"/>
          </a:xfrm>
          <a:prstGeom prst="flowChartProcess">
            <a:avLst/>
          </a:prstGeom>
          <a:solidFill>
            <a:srgbClr val="FF5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lowchart: Process 34"/>
          <p:cNvSpPr/>
          <p:nvPr/>
        </p:nvSpPr>
        <p:spPr>
          <a:xfrm rot="16200000">
            <a:off x="6129374" y="4247338"/>
            <a:ext cx="252490" cy="272955"/>
          </a:xfrm>
          <a:prstGeom prst="flowChartProcess">
            <a:avLst/>
          </a:prstGeom>
          <a:solidFill>
            <a:srgbClr val="FF5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lowchart: Process 36"/>
          <p:cNvSpPr/>
          <p:nvPr/>
        </p:nvSpPr>
        <p:spPr>
          <a:xfrm rot="16200000">
            <a:off x="6535016" y="4247338"/>
            <a:ext cx="252490" cy="272955"/>
          </a:xfrm>
          <a:prstGeom prst="flowChartProcess">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lowchart: Process 37"/>
          <p:cNvSpPr/>
          <p:nvPr/>
        </p:nvSpPr>
        <p:spPr>
          <a:xfrm rot="16200000">
            <a:off x="5318090" y="4247338"/>
            <a:ext cx="252490" cy="272955"/>
          </a:xfrm>
          <a:prstGeom prst="flowChartProcess">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Arrow Connector 41"/>
          <p:cNvCxnSpPr>
            <a:stCxn id="8" idx="3"/>
            <a:endCxn id="12" idx="1"/>
          </p:cNvCxnSpPr>
          <p:nvPr/>
        </p:nvCxnSpPr>
        <p:spPr>
          <a:xfrm>
            <a:off x="3999332" y="1867644"/>
            <a:ext cx="8017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Flowchart: Process 49"/>
          <p:cNvSpPr/>
          <p:nvPr/>
        </p:nvSpPr>
        <p:spPr>
          <a:xfrm>
            <a:off x="2402544" y="3648280"/>
            <a:ext cx="1596788" cy="1413014"/>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t"/>
          <a:lstStyle/>
          <a:p>
            <a:pPr algn="ctr"/>
            <a:r>
              <a:rPr lang="en-US" dirty="0" smtClean="0"/>
              <a:t>Decision</a:t>
            </a:r>
          </a:p>
          <a:p>
            <a:pPr algn="ctr"/>
            <a:r>
              <a:rPr lang="en-US" dirty="0" smtClean="0"/>
              <a:t>Algorithm</a:t>
            </a:r>
            <a:endParaRPr lang="en-US" dirty="0"/>
          </a:p>
        </p:txBody>
      </p:sp>
      <p:sp>
        <p:nvSpPr>
          <p:cNvPr id="49" name="Oval 48"/>
          <p:cNvSpPr/>
          <p:nvPr/>
        </p:nvSpPr>
        <p:spPr>
          <a:xfrm>
            <a:off x="310198" y="3624628"/>
            <a:ext cx="1600202" cy="146031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Line of Business &amp; Retention Period</a:t>
            </a:r>
            <a:endParaRPr lang="en-US" dirty="0"/>
          </a:p>
        </p:txBody>
      </p:sp>
      <p:cxnSp>
        <p:nvCxnSpPr>
          <p:cNvPr id="1034" name="Straight Arrow Connector 1033"/>
          <p:cNvCxnSpPr>
            <a:stCxn id="50" idx="1"/>
            <a:endCxn id="49" idx="6"/>
          </p:cNvCxnSpPr>
          <p:nvPr/>
        </p:nvCxnSpPr>
        <p:spPr>
          <a:xfrm flipH="1">
            <a:off x="1910400" y="4354787"/>
            <a:ext cx="492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4895947" y="1593051"/>
            <a:ext cx="414195" cy="397479"/>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4895947" y="2091202"/>
            <a:ext cx="414195" cy="397479"/>
          </a:xfrm>
          <a:prstGeom prst="ellipse">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p:nvSpPr>
        <p:spPr>
          <a:xfrm>
            <a:off x="5533087" y="2091202"/>
            <a:ext cx="414195" cy="397479"/>
          </a:xfrm>
          <a:prstGeom prst="ellipse">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6170227" y="2091202"/>
            <a:ext cx="414195" cy="397479"/>
          </a:xfrm>
          <a:prstGeom prst="ellipse">
            <a:avLst/>
          </a:prstGeom>
          <a:solidFill>
            <a:srgbClr val="FF5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6807366" y="2091202"/>
            <a:ext cx="414195" cy="397479"/>
          </a:xfrm>
          <a:prstGeom prst="ellipse">
            <a:avLst/>
          </a:prstGeom>
          <a:solidFill>
            <a:srgbClr val="FF5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5533087" y="1593051"/>
            <a:ext cx="414195" cy="397479"/>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6170227" y="1593051"/>
            <a:ext cx="414195" cy="397479"/>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p:nvSpPr>
        <p:spPr>
          <a:xfrm>
            <a:off x="6807366" y="1593051"/>
            <a:ext cx="414195" cy="397479"/>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Flowchart: Document 6"/>
          <p:cNvSpPr/>
          <p:nvPr/>
        </p:nvSpPr>
        <p:spPr>
          <a:xfrm>
            <a:off x="229288" y="1783769"/>
            <a:ext cx="1479704" cy="929749"/>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New Record</a:t>
            </a:r>
            <a:endParaRPr lang="en-US" dirty="0"/>
          </a:p>
        </p:txBody>
      </p:sp>
      <p:sp>
        <p:nvSpPr>
          <p:cNvPr id="36" name="Flowchart: Process 35"/>
          <p:cNvSpPr/>
          <p:nvPr/>
        </p:nvSpPr>
        <p:spPr>
          <a:xfrm rot="16200000">
            <a:off x="5723732" y="4247338"/>
            <a:ext cx="252490" cy="272955"/>
          </a:xfrm>
          <a:prstGeom prst="flowChartProcess">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lowchart: Process 38"/>
          <p:cNvSpPr/>
          <p:nvPr/>
        </p:nvSpPr>
        <p:spPr>
          <a:xfrm rot="16200000">
            <a:off x="4912448" y="4247338"/>
            <a:ext cx="252490" cy="272955"/>
          </a:xfrm>
          <a:prstGeom prst="flowChartProcess">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a:off x="3986850" y="4354787"/>
            <a:ext cx="8142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9443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77778E-6 2.22222E-6 L 0.24167 2.22222E-6 " pathEditMode="relative" rAng="0" ptsTypes="AA">
                                      <p:cBhvr>
                                        <p:cTn id="6" dur="2000" fill="hold"/>
                                        <p:tgtEl>
                                          <p:spTgt spid="7"/>
                                        </p:tgtEl>
                                        <p:attrNameLst>
                                          <p:attrName>ppt_x</p:attrName>
                                          <p:attrName>ppt_y</p:attrName>
                                        </p:attrNameLst>
                                      </p:cBhvr>
                                      <p:rCtr x="12083"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24167 2.22222E-6 L 0.55521 0.00139 " pathEditMode="relative" rAng="0" ptsTypes="AA">
                                      <p:cBhvr>
                                        <p:cTn id="10" dur="2000" fill="hold"/>
                                        <p:tgtEl>
                                          <p:spTgt spid="7"/>
                                        </p:tgtEl>
                                        <p:attrNameLst>
                                          <p:attrName>ppt_x</p:attrName>
                                          <p:attrName>ppt_y</p:attrName>
                                        </p:attrNameLst>
                                      </p:cBhvr>
                                      <p:rCtr x="15677" y="6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0.55417 0.00278 L 0.55313 0.41111 " pathEditMode="relative" rAng="0" ptsTypes="AA">
                                      <p:cBhvr>
                                        <p:cTn id="14" dur="2000" fill="hold"/>
                                        <p:tgtEl>
                                          <p:spTgt spid="7"/>
                                        </p:tgtEl>
                                        <p:attrNameLst>
                                          <p:attrName>ppt_x</p:attrName>
                                          <p:attrName>ppt_y</p:attrName>
                                        </p:attrNameLst>
                                      </p:cBhvr>
                                      <p:rCtr x="-52" y="2041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07 -0.00023 L 0.04965 0.13588 " pathEditMode="relative" rAng="0" ptsTypes="AA">
                                      <p:cBhvr>
                                        <p:cTn id="18" dur="2000" fill="hold"/>
                                        <p:tgtEl>
                                          <p:spTgt spid="39"/>
                                        </p:tgtEl>
                                        <p:attrNameLst>
                                          <p:attrName>ppt_x</p:attrName>
                                          <p:attrName>ppt_y</p:attrName>
                                        </p:attrNameLst>
                                      </p:cBhvr>
                                      <p:rCtr x="2448" y="6806"/>
                                    </p:animMotion>
                                  </p:childTnLst>
                                </p:cTn>
                              </p:par>
                              <p:par>
                                <p:cTn id="19" presetID="42" presetClass="path" presetSubtype="0" accel="50000" decel="50000" fill="hold" grpId="0" nodeType="withEffect">
                                  <p:stCondLst>
                                    <p:cond delay="0"/>
                                  </p:stCondLst>
                                  <p:childTnLst>
                                    <p:animMotion origin="layout" path="M 0.00156 -0.00023 L 0.00156 0.13727 " pathEditMode="relative" rAng="0" ptsTypes="AA">
                                      <p:cBhvr>
                                        <p:cTn id="20" dur="2000" fill="hold"/>
                                        <p:tgtEl>
                                          <p:spTgt spid="36"/>
                                        </p:tgtEl>
                                        <p:attrNameLst>
                                          <p:attrName>ppt_x</p:attrName>
                                          <p:attrName>ppt_y</p:attrName>
                                        </p:attrNameLst>
                                      </p:cBhvr>
                                      <p:rCtr x="0" y="6875"/>
                                    </p:animMotion>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grpId="3" nodeType="clickEffect">
                                  <p:stCondLst>
                                    <p:cond delay="0"/>
                                  </p:stCondLst>
                                  <p:childTnLst>
                                    <p:animMotion origin="layout" path="M 0.55313 0.41111 L 0.24792 0.41111 " pathEditMode="relative" rAng="0" ptsTypes="AA">
                                      <p:cBhvr>
                                        <p:cTn id="24" dur="2000" fill="hold"/>
                                        <p:tgtEl>
                                          <p:spTgt spid="7"/>
                                        </p:tgtEl>
                                        <p:attrNameLst>
                                          <p:attrName>ppt_x</p:attrName>
                                          <p:attrName>ppt_y</p:attrName>
                                        </p:attrNameLst>
                                      </p:cBhvr>
                                      <p:rCtr x="-15260" y="0"/>
                                    </p:animMotion>
                                  </p:childTnLst>
                                </p:cTn>
                              </p:par>
                              <p:par>
                                <p:cTn id="25" presetID="42" presetClass="path" presetSubtype="0" accel="50000" decel="50000" fill="hold" grpId="1" nodeType="withEffect">
                                  <p:stCondLst>
                                    <p:cond delay="0"/>
                                  </p:stCondLst>
                                  <p:childTnLst>
                                    <p:animMotion origin="layout" path="M 0.04861 0.13588 L -0.25868 0.13588 " pathEditMode="relative" rAng="0" ptsTypes="AA">
                                      <p:cBhvr>
                                        <p:cTn id="26" dur="2000" fill="hold"/>
                                        <p:tgtEl>
                                          <p:spTgt spid="39"/>
                                        </p:tgtEl>
                                        <p:attrNameLst>
                                          <p:attrName>ppt_x</p:attrName>
                                          <p:attrName>ppt_y</p:attrName>
                                        </p:attrNameLst>
                                      </p:cBhvr>
                                      <p:rCtr x="-15365" y="0"/>
                                    </p:animMotion>
                                  </p:childTnLst>
                                </p:cTn>
                              </p:par>
                              <p:par>
                                <p:cTn id="27" presetID="42" presetClass="path" presetSubtype="0" accel="50000" decel="50000" fill="hold" grpId="1" nodeType="withEffect">
                                  <p:stCondLst>
                                    <p:cond delay="0"/>
                                  </p:stCondLst>
                                  <p:childTnLst>
                                    <p:animMotion origin="layout" path="M 0.00156 0.13588 L -0.30469 0.13588 " pathEditMode="relative" rAng="0" ptsTypes="AA">
                                      <p:cBhvr>
                                        <p:cTn id="28" dur="2000" fill="hold"/>
                                        <p:tgtEl>
                                          <p:spTgt spid="36"/>
                                        </p:tgtEl>
                                        <p:attrNameLst>
                                          <p:attrName>ppt_x</p:attrName>
                                          <p:attrName>ppt_y</p:attrName>
                                        </p:attrNameLst>
                                      </p:cBhvr>
                                      <p:rCtr x="-15313" y="0"/>
                                    </p:animMotion>
                                  </p:childTnLst>
                                </p:cTn>
                              </p:par>
                            </p:childTnLst>
                          </p:cTn>
                        </p:par>
                      </p:childTnLst>
                    </p:cTn>
                  </p:par>
                  <p:par>
                    <p:cTn id="29" fill="hold">
                      <p:stCondLst>
                        <p:cond delay="indefinite"/>
                      </p:stCondLst>
                      <p:childTnLst>
                        <p:par>
                          <p:cTn id="30" fill="hold">
                            <p:stCondLst>
                              <p:cond delay="0"/>
                            </p:stCondLst>
                            <p:childTnLst>
                              <p:par>
                                <p:cTn id="31" presetID="35" presetClass="path" presetSubtype="0" accel="50000" decel="50000" fill="hold" grpId="4" nodeType="clickEffect">
                                  <p:stCondLst>
                                    <p:cond delay="0"/>
                                  </p:stCondLst>
                                  <p:childTnLst>
                                    <p:animMotion origin="layout" path="M 0.24792 0.41111 L 0.02292 0.47361 " pathEditMode="relative" rAng="0" ptsTypes="AA">
                                      <p:cBhvr>
                                        <p:cTn id="32" dur="2000" fill="hold"/>
                                        <p:tgtEl>
                                          <p:spTgt spid="7"/>
                                        </p:tgtEl>
                                        <p:attrNameLst>
                                          <p:attrName>ppt_x</p:attrName>
                                          <p:attrName>ppt_y</p:attrName>
                                        </p:attrNameLst>
                                      </p:cBhvr>
                                      <p:rCtr x="-11250" y="3125"/>
                                    </p:animMotion>
                                  </p:childTnLst>
                                </p:cTn>
                              </p:par>
                              <p:par>
                                <p:cTn id="33" presetID="42" presetClass="path" presetSubtype="0" accel="50000" decel="50000" fill="hold" grpId="2" nodeType="withEffect">
                                  <p:stCondLst>
                                    <p:cond delay="0"/>
                                  </p:stCondLst>
                                  <p:childTnLst>
                                    <p:animMotion origin="layout" path="M -0.30573 0.13588 L -0.53073 0.19838 " pathEditMode="relative" rAng="0" ptsTypes="AA">
                                      <p:cBhvr>
                                        <p:cTn id="34" dur="2000" fill="hold"/>
                                        <p:tgtEl>
                                          <p:spTgt spid="36"/>
                                        </p:tgtEl>
                                        <p:attrNameLst>
                                          <p:attrName>ppt_x</p:attrName>
                                          <p:attrName>ppt_y</p:attrName>
                                        </p:attrNameLst>
                                      </p:cBhvr>
                                      <p:rCtr x="-11250" y="3125"/>
                                    </p:animMotion>
                                  </p:childTnLst>
                                </p:cTn>
                              </p:par>
                              <p:par>
                                <p:cTn id="35" presetID="42" presetClass="path" presetSubtype="0" accel="50000" decel="50000" fill="hold" grpId="2" nodeType="withEffect">
                                  <p:stCondLst>
                                    <p:cond delay="0"/>
                                  </p:stCondLst>
                                  <p:childTnLst>
                                    <p:animMotion origin="layout" path="M -0.25972 0.13588 L -0.48472 0.19699 " pathEditMode="relative" rAng="0" ptsTypes="AA">
                                      <p:cBhvr>
                                        <p:cTn id="36" dur="2000" fill="hold"/>
                                        <p:tgtEl>
                                          <p:spTgt spid="39"/>
                                        </p:tgtEl>
                                        <p:attrNameLst>
                                          <p:attrName>ppt_x</p:attrName>
                                          <p:attrName>ppt_y</p:attrName>
                                        </p:attrNameLst>
                                      </p:cBhvr>
                                      <p:rCtr x="-11250"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36" grpId="0" animBg="1"/>
      <p:bldP spid="36" grpId="1" animBg="1"/>
      <p:bldP spid="36" grpId="2" animBg="1"/>
      <p:bldP spid="39" grpId="0" animBg="1"/>
      <p:bldP spid="39" grpId="1" animBg="1"/>
      <p:bldP spid="39"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We collect exemplars to build an OTAC model</a:t>
            </a:r>
            <a:endParaRPr lang="en-US" dirty="0"/>
          </a:p>
        </p:txBody>
      </p:sp>
      <p:sp>
        <p:nvSpPr>
          <p:cNvPr id="4" name="Slide Number Placeholder 3"/>
          <p:cNvSpPr>
            <a:spLocks noGrp="1"/>
          </p:cNvSpPr>
          <p:nvPr>
            <p:ph type="sldNum" sz="quarter" idx="4294967295"/>
          </p:nvPr>
        </p:nvSpPr>
        <p:spPr/>
        <p:txBody>
          <a:bodyPr/>
          <a:lstStyle/>
          <a:p>
            <a:pPr>
              <a:defRPr/>
            </a:pPr>
            <a:fld id="{BE06B082-42C0-4064-8353-3900DAFDD9A0}" type="slidenum">
              <a:rPr lang="en-US" smtClean="0"/>
              <a:pPr>
                <a:defRPr/>
              </a:pPr>
              <a:t>19</a:t>
            </a:fld>
            <a:endParaRPr lang="en-US" dirty="0"/>
          </a:p>
        </p:txBody>
      </p:sp>
      <p:sp>
        <p:nvSpPr>
          <p:cNvPr id="30" name="Rounded Rectangle 29"/>
          <p:cNvSpPr/>
          <p:nvPr/>
        </p:nvSpPr>
        <p:spPr>
          <a:xfrm>
            <a:off x="309020" y="2713174"/>
            <a:ext cx="2662379" cy="9962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Collect exemplars from bureaus</a:t>
            </a:r>
          </a:p>
          <a:p>
            <a:pPr algn="ctr"/>
            <a:r>
              <a:rPr lang="en-US" sz="1400" dirty="0" smtClean="0"/>
              <a:t>(200 per LOB retention node)</a:t>
            </a:r>
            <a:endParaRPr lang="en-US" sz="1400" dirty="0"/>
          </a:p>
        </p:txBody>
      </p:sp>
      <p:sp>
        <p:nvSpPr>
          <p:cNvPr id="31" name="Rounded Rectangle 30"/>
          <p:cNvSpPr/>
          <p:nvPr/>
        </p:nvSpPr>
        <p:spPr>
          <a:xfrm>
            <a:off x="3030688" y="2719345"/>
            <a:ext cx="1900229" cy="9962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OTAC Training</a:t>
            </a:r>
          </a:p>
          <a:p>
            <a:pPr algn="ctr"/>
            <a:r>
              <a:rPr lang="en-US" sz="1400" dirty="0" smtClean="0"/>
              <a:t>(Auto-Classification) – includes scheduling and planning</a:t>
            </a:r>
          </a:p>
        </p:txBody>
      </p:sp>
      <p:sp>
        <p:nvSpPr>
          <p:cNvPr id="35" name="Rounded Rectangle 34"/>
          <p:cNvSpPr/>
          <p:nvPr/>
        </p:nvSpPr>
        <p:spPr>
          <a:xfrm>
            <a:off x="5009253" y="2712814"/>
            <a:ext cx="1667346" cy="9962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Building and tuning OTAC model</a:t>
            </a:r>
            <a:endParaRPr lang="en-US" sz="2000" dirty="0"/>
          </a:p>
        </p:txBody>
      </p:sp>
      <p:sp>
        <p:nvSpPr>
          <p:cNvPr id="41" name="Right Arrow 40"/>
          <p:cNvSpPr/>
          <p:nvPr/>
        </p:nvSpPr>
        <p:spPr>
          <a:xfrm>
            <a:off x="6759724" y="2513413"/>
            <a:ext cx="2182061" cy="1438532"/>
          </a:xfrm>
          <a:prstGeom prst="rightArrow">
            <a:avLst>
              <a:gd name="adj1" fmla="val 64859"/>
              <a:gd name="adj2" fmla="val 5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Ongoing fine tuning of OTAC model</a:t>
            </a:r>
            <a:endParaRPr lang="en-US" sz="2000" dirty="0"/>
          </a:p>
        </p:txBody>
      </p:sp>
      <p:sp>
        <p:nvSpPr>
          <p:cNvPr id="27" name="TextBox 26"/>
          <p:cNvSpPr txBox="1"/>
          <p:nvPr/>
        </p:nvSpPr>
        <p:spPr>
          <a:xfrm>
            <a:off x="1435221" y="1475396"/>
            <a:ext cx="6335902" cy="400110"/>
          </a:xfrm>
          <a:prstGeom prst="rect">
            <a:avLst/>
          </a:prstGeom>
          <a:noFill/>
          <a:ln>
            <a:solidFill>
              <a:schemeClr val="accent3">
                <a:lumMod val="75000"/>
              </a:schemeClr>
            </a:solidFill>
          </a:ln>
        </p:spPr>
        <p:txBody>
          <a:bodyPr wrap="none" rtlCol="0">
            <a:spAutoFit/>
          </a:bodyPr>
          <a:lstStyle/>
          <a:p>
            <a:r>
              <a:rPr lang="en-US" sz="2000" dirty="0" smtClean="0"/>
              <a:t>AUTO-CLASSIFICATION FOCUS IS ON EMAIL NOW</a:t>
            </a:r>
          </a:p>
        </p:txBody>
      </p:sp>
      <p:sp>
        <p:nvSpPr>
          <p:cNvPr id="2" name="TextBox 1"/>
          <p:cNvSpPr txBox="1"/>
          <p:nvPr/>
        </p:nvSpPr>
        <p:spPr>
          <a:xfrm>
            <a:off x="411109" y="5747693"/>
            <a:ext cx="3153619" cy="307777"/>
          </a:xfrm>
          <a:prstGeom prst="rect">
            <a:avLst/>
          </a:prstGeom>
          <a:noFill/>
        </p:spPr>
        <p:txBody>
          <a:bodyPr wrap="none" rtlCol="0">
            <a:spAutoFit/>
          </a:bodyPr>
          <a:lstStyle/>
          <a:p>
            <a:pPr algn="ctr"/>
            <a:r>
              <a:rPr lang="en-US" sz="1400" dirty="0"/>
              <a:t>OpenText Auto Classification = OTAC</a:t>
            </a:r>
          </a:p>
        </p:txBody>
      </p:sp>
      <p:sp>
        <p:nvSpPr>
          <p:cNvPr id="6" name="TextBox 5"/>
          <p:cNvSpPr txBox="1"/>
          <p:nvPr/>
        </p:nvSpPr>
        <p:spPr>
          <a:xfrm>
            <a:off x="2425858" y="4615549"/>
            <a:ext cx="4525791" cy="400110"/>
          </a:xfrm>
          <a:prstGeom prst="rect">
            <a:avLst/>
          </a:prstGeom>
          <a:noFill/>
        </p:spPr>
        <p:txBody>
          <a:bodyPr wrap="none" rtlCol="0">
            <a:spAutoFit/>
          </a:bodyPr>
          <a:lstStyle/>
          <a:p>
            <a:pPr algn="ctr"/>
            <a:r>
              <a:rPr lang="en-US" sz="2000" dirty="0" smtClean="0"/>
              <a:t>We are implementing multiple models </a:t>
            </a:r>
            <a:endParaRPr lang="en-US" sz="2000" dirty="0"/>
          </a:p>
        </p:txBody>
      </p:sp>
    </p:spTree>
    <p:extLst>
      <p:ext uri="{BB962C8B-B14F-4D97-AF65-F5344CB8AC3E}">
        <p14:creationId xmlns:p14="http://schemas.microsoft.com/office/powerpoint/2010/main" val="117062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a:xfrm>
            <a:off x="457200" y="889000"/>
            <a:ext cx="8229600" cy="5227320"/>
          </a:xfrm>
        </p:spPr>
        <p:txBody>
          <a:bodyPr>
            <a:normAutofit/>
          </a:bodyPr>
          <a:lstStyle/>
          <a:p>
            <a:pPr marL="457200" indent="-457200"/>
            <a:r>
              <a:rPr lang="en-US" b="1" dirty="0" smtClean="0"/>
              <a:t>Program Introduction</a:t>
            </a:r>
          </a:p>
          <a:p>
            <a:pPr marL="457200" indent="-457200"/>
            <a:r>
              <a:rPr lang="en-US" dirty="0" smtClean="0"/>
              <a:t>Our Approach</a:t>
            </a:r>
          </a:p>
          <a:p>
            <a:pPr marL="457200" indent="-457200"/>
            <a:r>
              <a:rPr lang="en-US" dirty="0" smtClean="0"/>
              <a:t>Schedules and Auto Classification</a:t>
            </a:r>
          </a:p>
          <a:p>
            <a:pPr marL="457200" indent="-457200"/>
            <a:r>
              <a:rPr lang="en-US" dirty="0" smtClean="0"/>
              <a:t>Integration and Migration</a:t>
            </a:r>
          </a:p>
          <a:p>
            <a:pPr marL="457200" indent="-457200"/>
            <a:r>
              <a:rPr lang="en-US" dirty="0" smtClean="0"/>
              <a:t>eForms</a:t>
            </a:r>
          </a:p>
          <a:p>
            <a:pPr marL="457200" indent="-457200"/>
            <a:r>
              <a:rPr lang="en-US" dirty="0"/>
              <a:t>Challenges, Lessons Learned and the Future</a:t>
            </a:r>
          </a:p>
        </p:txBody>
      </p:sp>
      <p:sp>
        <p:nvSpPr>
          <p:cNvPr id="5" name="Slide Number Placeholder 4"/>
          <p:cNvSpPr>
            <a:spLocks noGrp="1"/>
          </p:cNvSpPr>
          <p:nvPr>
            <p:ph type="sldNum" sz="quarter" idx="12"/>
          </p:nvPr>
        </p:nvSpPr>
        <p:spPr/>
        <p:txBody>
          <a:bodyPr/>
          <a:lstStyle/>
          <a:p>
            <a:fld id="{FDDC4123-6BDE-415D-9E23-085F61B28E58}" type="slidenum">
              <a:rPr lang="en-US" smtClean="0"/>
              <a:pPr/>
              <a:t>2</a:t>
            </a:fld>
            <a:endParaRPr lang="en-US" dirty="0"/>
          </a:p>
        </p:txBody>
      </p:sp>
      <p:sp>
        <p:nvSpPr>
          <p:cNvPr id="4" name="Rounded Rectangle 3"/>
          <p:cNvSpPr/>
          <p:nvPr/>
        </p:nvSpPr>
        <p:spPr>
          <a:xfrm>
            <a:off x="362607" y="867102"/>
            <a:ext cx="7272633" cy="520262"/>
          </a:xfrm>
          <a:prstGeom prst="round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In order to impose automation on event-driven retention processes</a:t>
            </a:r>
          </a:p>
          <a:p>
            <a:pPr lvl="1"/>
            <a:r>
              <a:rPr lang="en-US" sz="2000" dirty="0"/>
              <a:t>A</a:t>
            </a:r>
            <a:r>
              <a:rPr lang="en-US" sz="2000" dirty="0" smtClean="0"/>
              <a:t>ssign a year (i.e. 10 years from creation) so that the system notifies you that a retention period may have been met  </a:t>
            </a:r>
          </a:p>
          <a:p>
            <a:pPr lvl="1"/>
            <a:r>
              <a:rPr lang="en-US" sz="2000" dirty="0"/>
              <a:t>S</a:t>
            </a:r>
            <a:r>
              <a:rPr lang="en-US" sz="2000" dirty="0" smtClean="0"/>
              <a:t>ystem retention notices serve as a tickler to the Records Manager to further investigate this record group’s disposition</a:t>
            </a:r>
          </a:p>
          <a:p>
            <a:pPr lvl="1"/>
            <a:r>
              <a:rPr lang="en-US" sz="2000" dirty="0" smtClean="0"/>
              <a:t>Coordinate with the records’ originating Program Office and Legal staff to determine the actual date of closure and the retention period</a:t>
            </a:r>
          </a:p>
          <a:p>
            <a:pPr lvl="1"/>
            <a:r>
              <a:rPr lang="en-US" sz="2000" dirty="0" smtClean="0"/>
              <a:t>Process may have to be repeated for especially long business process cycles (i.e. dam construction – checking status every 10 years)</a:t>
            </a:r>
          </a:p>
          <a:p>
            <a:r>
              <a:rPr lang="en-US" sz="2400" dirty="0" smtClean="0"/>
              <a:t>Consolidate event-driven retentions supporting a single business function whenever possible</a:t>
            </a:r>
          </a:p>
          <a:p>
            <a:r>
              <a:rPr lang="en-US" sz="2400" dirty="0" smtClean="0"/>
              <a:t>As business processes are automated, fewer individual event-driven retention periods should be necessary</a:t>
            </a:r>
            <a:endParaRPr lang="en-US" sz="2400" dirty="0"/>
          </a:p>
        </p:txBody>
      </p:sp>
      <p:sp>
        <p:nvSpPr>
          <p:cNvPr id="3" name="Title 2"/>
          <p:cNvSpPr>
            <a:spLocks noGrp="1"/>
          </p:cNvSpPr>
          <p:nvPr>
            <p:ph type="title"/>
          </p:nvPr>
        </p:nvSpPr>
        <p:spPr/>
        <p:txBody>
          <a:bodyPr/>
          <a:lstStyle/>
          <a:p>
            <a:r>
              <a:rPr lang="en-US" dirty="0" smtClean="0"/>
              <a:t>Auto-classification and event-driven retention </a:t>
            </a:r>
            <a:endParaRPr lang="en-US" dirty="0"/>
          </a:p>
        </p:txBody>
      </p:sp>
      <p:sp>
        <p:nvSpPr>
          <p:cNvPr id="4" name="Slide Number Placeholder 3"/>
          <p:cNvSpPr>
            <a:spLocks noGrp="1"/>
          </p:cNvSpPr>
          <p:nvPr>
            <p:ph type="sldNum" sz="quarter" idx="4294967295"/>
          </p:nvPr>
        </p:nvSpPr>
        <p:spPr/>
        <p:txBody>
          <a:bodyPr/>
          <a:lstStyle/>
          <a:p>
            <a:pPr>
              <a:defRPr/>
            </a:pPr>
            <a:fld id="{BE06B082-42C0-4064-8353-3900DAFDD9A0}" type="slidenum">
              <a:rPr lang="en-US" smtClean="0"/>
              <a:pPr>
                <a:defRPr/>
              </a:pPr>
              <a:t>20</a:t>
            </a:fld>
            <a:endParaRPr lang="en-US" dirty="0"/>
          </a:p>
        </p:txBody>
      </p:sp>
    </p:spTree>
    <p:extLst>
      <p:ext uri="{BB962C8B-B14F-4D97-AF65-F5344CB8AC3E}">
        <p14:creationId xmlns:p14="http://schemas.microsoft.com/office/powerpoint/2010/main" val="3334923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own Arrow 35"/>
          <p:cNvSpPr/>
          <p:nvPr/>
        </p:nvSpPr>
        <p:spPr>
          <a:xfrm>
            <a:off x="7556170" y="1755560"/>
            <a:ext cx="336741" cy="3325592"/>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4" name="Flowchart: Magnetic Disk 13"/>
          <p:cNvSpPr/>
          <p:nvPr/>
        </p:nvSpPr>
        <p:spPr>
          <a:xfrm>
            <a:off x="7599771" y="5081152"/>
            <a:ext cx="1075230" cy="731141"/>
          </a:xfrm>
          <a:prstGeom prst="flowChartMagneticDisk">
            <a:avLst/>
          </a:prstGeom>
          <a:solidFill>
            <a:schemeClr val="bg2">
              <a:lumMod val="5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endParaRPr>
          </a:p>
        </p:txBody>
      </p:sp>
      <p:sp>
        <p:nvSpPr>
          <p:cNvPr id="2" name="Content Placeholder 1"/>
          <p:cNvSpPr>
            <a:spLocks noGrp="1"/>
          </p:cNvSpPr>
          <p:nvPr>
            <p:ph idx="1"/>
          </p:nvPr>
        </p:nvSpPr>
        <p:spPr>
          <a:xfrm>
            <a:off x="457200" y="869043"/>
            <a:ext cx="4114800" cy="5331460"/>
          </a:xfrm>
        </p:spPr>
        <p:txBody>
          <a:bodyPr>
            <a:normAutofit fontScale="92500" lnSpcReduction="10000"/>
          </a:bodyPr>
          <a:lstStyle/>
          <a:p>
            <a:r>
              <a:rPr lang="en-US" dirty="0" smtClean="0"/>
              <a:t>Each </a:t>
            </a:r>
            <a:r>
              <a:rPr lang="en-US" dirty="0"/>
              <a:t>hold </a:t>
            </a:r>
            <a:r>
              <a:rPr lang="en-US" dirty="0" smtClean="0"/>
              <a:t>can be separate </a:t>
            </a:r>
            <a:r>
              <a:rPr lang="en-US" dirty="0"/>
              <a:t>from other holds</a:t>
            </a:r>
          </a:p>
          <a:p>
            <a:r>
              <a:rPr lang="en-US" dirty="0" smtClean="0"/>
              <a:t>Documents inherit longest </a:t>
            </a:r>
            <a:r>
              <a:rPr lang="en-US" dirty="0"/>
              <a:t>hold</a:t>
            </a:r>
          </a:p>
          <a:p>
            <a:r>
              <a:rPr lang="en-US" dirty="0" smtClean="0"/>
              <a:t>Auto-classification </a:t>
            </a:r>
            <a:r>
              <a:rPr lang="en-US" dirty="0"/>
              <a:t>and automated searches can be applied</a:t>
            </a:r>
          </a:p>
          <a:p>
            <a:r>
              <a:rPr lang="en-US" dirty="0"/>
              <a:t>Front-end and back-end services remain </a:t>
            </a:r>
            <a:r>
              <a:rPr lang="en-US" dirty="0" smtClean="0"/>
              <a:t>available</a:t>
            </a:r>
            <a:endParaRPr lang="en-US" dirty="0"/>
          </a:p>
        </p:txBody>
      </p:sp>
      <p:sp>
        <p:nvSpPr>
          <p:cNvPr id="3" name="Title 2"/>
          <p:cNvSpPr>
            <a:spLocks noGrp="1"/>
          </p:cNvSpPr>
          <p:nvPr>
            <p:ph type="title"/>
          </p:nvPr>
        </p:nvSpPr>
        <p:spPr/>
        <p:txBody>
          <a:bodyPr/>
          <a:lstStyle/>
          <a:p>
            <a:r>
              <a:rPr lang="en-US" dirty="0" smtClean="0"/>
              <a:t>Documents are “tagged” with holds</a:t>
            </a:r>
            <a:endParaRPr lang="en-US" dirty="0"/>
          </a:p>
        </p:txBody>
      </p:sp>
      <p:sp>
        <p:nvSpPr>
          <p:cNvPr id="4" name="Slide Number Placeholder 3"/>
          <p:cNvSpPr>
            <a:spLocks noGrp="1"/>
          </p:cNvSpPr>
          <p:nvPr>
            <p:ph type="sldNum" sz="quarter" idx="4294967295"/>
          </p:nvPr>
        </p:nvSpPr>
        <p:spPr/>
        <p:txBody>
          <a:bodyPr/>
          <a:lstStyle/>
          <a:p>
            <a:pPr>
              <a:defRPr/>
            </a:pPr>
            <a:fld id="{BE06B082-42C0-4064-8353-3900DAFDD9A0}" type="slidenum">
              <a:rPr lang="en-US" smtClean="0"/>
              <a:pPr>
                <a:defRPr/>
              </a:pPr>
              <a:t>21</a:t>
            </a:fld>
            <a:endParaRPr lang="en-US" dirty="0"/>
          </a:p>
        </p:txBody>
      </p:sp>
      <p:sp>
        <p:nvSpPr>
          <p:cNvPr id="11" name="Flowchart: Magnetic Disk 10"/>
          <p:cNvSpPr/>
          <p:nvPr/>
        </p:nvSpPr>
        <p:spPr>
          <a:xfrm>
            <a:off x="6388549" y="5064811"/>
            <a:ext cx="1075230" cy="731141"/>
          </a:xfrm>
          <a:prstGeom prst="flowChartMagneticDisk">
            <a:avLst/>
          </a:prstGeom>
          <a:solidFill>
            <a:schemeClr val="bg2">
              <a:lumMod val="5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endParaRPr>
          </a:p>
        </p:txBody>
      </p:sp>
      <p:sp>
        <p:nvSpPr>
          <p:cNvPr id="12" name="Flowchart: Magnetic Disk 11"/>
          <p:cNvSpPr/>
          <p:nvPr/>
        </p:nvSpPr>
        <p:spPr>
          <a:xfrm>
            <a:off x="6666400" y="5363269"/>
            <a:ext cx="1075230" cy="731141"/>
          </a:xfrm>
          <a:prstGeom prst="flowChartMagneticDisk">
            <a:avLst/>
          </a:prstGeom>
          <a:solidFill>
            <a:schemeClr val="bg2">
              <a:lumMod val="5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endParaRPr>
          </a:p>
        </p:txBody>
      </p:sp>
      <p:sp>
        <p:nvSpPr>
          <p:cNvPr id="13" name="Flowchart: Magnetic Disk 12"/>
          <p:cNvSpPr/>
          <p:nvPr/>
        </p:nvSpPr>
        <p:spPr>
          <a:xfrm>
            <a:off x="7936512" y="5363268"/>
            <a:ext cx="1075230" cy="731141"/>
          </a:xfrm>
          <a:prstGeom prst="flowChartMagneticDisk">
            <a:avLst/>
          </a:prstGeom>
          <a:solidFill>
            <a:schemeClr val="bg2">
              <a:lumMod val="5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endParaRPr>
          </a:p>
        </p:txBody>
      </p:sp>
      <p:sp>
        <p:nvSpPr>
          <p:cNvPr id="5" name="Can 4"/>
          <p:cNvSpPr/>
          <p:nvPr/>
        </p:nvSpPr>
        <p:spPr>
          <a:xfrm>
            <a:off x="6565368" y="1407231"/>
            <a:ext cx="2322294" cy="453245"/>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Legal Holds</a:t>
            </a:r>
            <a:endParaRPr lang="en-US" dirty="0"/>
          </a:p>
        </p:txBody>
      </p:sp>
      <p:sp>
        <p:nvSpPr>
          <p:cNvPr id="7" name="Can 6"/>
          <p:cNvSpPr/>
          <p:nvPr/>
        </p:nvSpPr>
        <p:spPr>
          <a:xfrm>
            <a:off x="6565368" y="2161311"/>
            <a:ext cx="2322294" cy="453245"/>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FOIA Holds</a:t>
            </a:r>
            <a:endParaRPr lang="en-US" dirty="0"/>
          </a:p>
        </p:txBody>
      </p:sp>
      <p:sp>
        <p:nvSpPr>
          <p:cNvPr id="8" name="Can 7"/>
          <p:cNvSpPr/>
          <p:nvPr/>
        </p:nvSpPr>
        <p:spPr>
          <a:xfrm>
            <a:off x="6565368" y="2915391"/>
            <a:ext cx="2322294" cy="45324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Congressional Holds</a:t>
            </a:r>
            <a:endParaRPr lang="en-US" dirty="0"/>
          </a:p>
        </p:txBody>
      </p:sp>
      <p:sp>
        <p:nvSpPr>
          <p:cNvPr id="9" name="Can 8"/>
          <p:cNvSpPr/>
          <p:nvPr/>
        </p:nvSpPr>
        <p:spPr>
          <a:xfrm>
            <a:off x="6565368" y="3669470"/>
            <a:ext cx="2322294" cy="453245"/>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Administrative Holds</a:t>
            </a:r>
            <a:endParaRPr lang="en-US" dirty="0"/>
          </a:p>
        </p:txBody>
      </p:sp>
      <p:sp>
        <p:nvSpPr>
          <p:cNvPr id="21" name="Can 20"/>
          <p:cNvSpPr/>
          <p:nvPr/>
        </p:nvSpPr>
        <p:spPr>
          <a:xfrm>
            <a:off x="6565368" y="4423549"/>
            <a:ext cx="2322294" cy="45324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Investigative Holds</a:t>
            </a:r>
            <a:endParaRPr lang="en-US" dirty="0"/>
          </a:p>
        </p:txBody>
      </p:sp>
      <p:sp>
        <p:nvSpPr>
          <p:cNvPr id="15" name="Rounded Rectangle 14"/>
          <p:cNvSpPr/>
          <p:nvPr/>
        </p:nvSpPr>
        <p:spPr>
          <a:xfrm>
            <a:off x="5700129" y="1424054"/>
            <a:ext cx="427511" cy="3428002"/>
          </a:xfrm>
          <a:prstGeom prst="round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dirty="0" smtClean="0"/>
              <a:t>Research, Collection, eDiscovery</a:t>
            </a:r>
            <a:endParaRPr lang="en-US" dirty="0"/>
          </a:p>
        </p:txBody>
      </p:sp>
      <p:sp>
        <p:nvSpPr>
          <p:cNvPr id="29" name="Rounded Rectangle 28"/>
          <p:cNvSpPr/>
          <p:nvPr/>
        </p:nvSpPr>
        <p:spPr>
          <a:xfrm>
            <a:off x="4902529" y="1424054"/>
            <a:ext cx="427511" cy="3428002"/>
          </a:xfrm>
          <a:prstGeom prst="round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dirty="0" smtClean="0"/>
              <a:t>Production</a:t>
            </a:r>
            <a:endParaRPr lang="en-US" dirty="0"/>
          </a:p>
        </p:txBody>
      </p:sp>
      <p:sp>
        <p:nvSpPr>
          <p:cNvPr id="30" name="Flowchart: Magnetic Disk 29"/>
          <p:cNvSpPr/>
          <p:nvPr/>
        </p:nvSpPr>
        <p:spPr>
          <a:xfrm>
            <a:off x="5246574" y="5074711"/>
            <a:ext cx="1075230" cy="731141"/>
          </a:xfrm>
          <a:prstGeom prst="flowChartMagneticDisk">
            <a:avLst/>
          </a:prstGeom>
          <a:solidFill>
            <a:schemeClr val="bg2">
              <a:lumMod val="5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endParaRPr>
          </a:p>
        </p:txBody>
      </p:sp>
      <p:sp>
        <p:nvSpPr>
          <p:cNvPr id="31" name="Flowchart: Magnetic Disk 30"/>
          <p:cNvSpPr/>
          <p:nvPr/>
        </p:nvSpPr>
        <p:spPr>
          <a:xfrm>
            <a:off x="5524425" y="5373169"/>
            <a:ext cx="1075230" cy="731141"/>
          </a:xfrm>
          <a:prstGeom prst="flowChartMagneticDisk">
            <a:avLst/>
          </a:prstGeom>
          <a:solidFill>
            <a:schemeClr val="bg2">
              <a:lumMod val="50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tx1"/>
              </a:solidFill>
            </a:endParaRPr>
          </a:p>
        </p:txBody>
      </p:sp>
      <p:sp>
        <p:nvSpPr>
          <p:cNvPr id="17" name="TextBox 16"/>
          <p:cNvSpPr txBox="1"/>
          <p:nvPr/>
        </p:nvSpPr>
        <p:spPr>
          <a:xfrm flipH="1">
            <a:off x="5294403" y="5552535"/>
            <a:ext cx="3752601" cy="369332"/>
          </a:xfrm>
          <a:prstGeom prst="rect">
            <a:avLst/>
          </a:prstGeom>
          <a:noFill/>
        </p:spPr>
        <p:txBody>
          <a:bodyPr wrap="square" rtlCol="0">
            <a:spAutoFit/>
          </a:bodyPr>
          <a:lstStyle/>
          <a:p>
            <a:pPr algn="ctr"/>
            <a:r>
              <a:rPr lang="en-US" b="1" dirty="0" smtClean="0"/>
              <a:t>Bureau Storage</a:t>
            </a:r>
            <a:endParaRPr lang="en-US" b="1" dirty="0"/>
          </a:p>
        </p:txBody>
      </p:sp>
      <p:sp>
        <p:nvSpPr>
          <p:cNvPr id="32" name="Flowchart: Document 31"/>
          <p:cNvSpPr/>
          <p:nvPr/>
        </p:nvSpPr>
        <p:spPr>
          <a:xfrm>
            <a:off x="7091459" y="403769"/>
            <a:ext cx="1270112" cy="60564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Electronic</a:t>
            </a:r>
          </a:p>
          <a:p>
            <a:pPr algn="ctr"/>
            <a:r>
              <a:rPr lang="en-US" dirty="0" smtClean="0"/>
              <a:t>Documents</a:t>
            </a:r>
            <a:endParaRPr lang="en-US" dirty="0"/>
          </a:p>
        </p:txBody>
      </p:sp>
      <p:sp>
        <p:nvSpPr>
          <p:cNvPr id="34" name="Down Arrow 33"/>
          <p:cNvSpPr/>
          <p:nvPr/>
        </p:nvSpPr>
        <p:spPr>
          <a:xfrm>
            <a:off x="7558145" y="1009410"/>
            <a:ext cx="336741" cy="39782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7" name="Down Arrow 36"/>
          <p:cNvSpPr/>
          <p:nvPr/>
        </p:nvSpPr>
        <p:spPr>
          <a:xfrm rot="5400000">
            <a:off x="6153433" y="2156362"/>
            <a:ext cx="336741" cy="39782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8" name="Down Arrow 37"/>
          <p:cNvSpPr/>
          <p:nvPr/>
        </p:nvSpPr>
        <p:spPr>
          <a:xfrm rot="5400000">
            <a:off x="6125178" y="2947056"/>
            <a:ext cx="336741" cy="39782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9" name="Down Arrow 38"/>
          <p:cNvSpPr/>
          <p:nvPr/>
        </p:nvSpPr>
        <p:spPr>
          <a:xfrm rot="5400000">
            <a:off x="6145294" y="4466320"/>
            <a:ext cx="336741" cy="39782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0" name="Down Arrow 39"/>
          <p:cNvSpPr/>
          <p:nvPr/>
        </p:nvSpPr>
        <p:spPr>
          <a:xfrm rot="5400000">
            <a:off x="6160963" y="3669470"/>
            <a:ext cx="336741" cy="39782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1" name="Down Arrow 40"/>
          <p:cNvSpPr/>
          <p:nvPr/>
        </p:nvSpPr>
        <p:spPr>
          <a:xfrm rot="5400000">
            <a:off x="6145293" y="1438905"/>
            <a:ext cx="336741" cy="39782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3" name="Down Arrow 42"/>
          <p:cNvSpPr/>
          <p:nvPr/>
        </p:nvSpPr>
        <p:spPr>
          <a:xfrm rot="5400000">
            <a:off x="5332083" y="2154387"/>
            <a:ext cx="336741" cy="39782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4" name="Down Arrow 43"/>
          <p:cNvSpPr/>
          <p:nvPr/>
        </p:nvSpPr>
        <p:spPr>
          <a:xfrm rot="5400000">
            <a:off x="5303828" y="2945081"/>
            <a:ext cx="336741" cy="39782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5" name="Down Arrow 44"/>
          <p:cNvSpPr/>
          <p:nvPr/>
        </p:nvSpPr>
        <p:spPr>
          <a:xfrm rot="5400000">
            <a:off x="5323944" y="4464345"/>
            <a:ext cx="336741" cy="39782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6" name="Down Arrow 45"/>
          <p:cNvSpPr/>
          <p:nvPr/>
        </p:nvSpPr>
        <p:spPr>
          <a:xfrm rot="5400000">
            <a:off x="5339613" y="3667495"/>
            <a:ext cx="336741" cy="39782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7" name="Down Arrow 46"/>
          <p:cNvSpPr/>
          <p:nvPr/>
        </p:nvSpPr>
        <p:spPr>
          <a:xfrm rot="5400000">
            <a:off x="5323943" y="1436930"/>
            <a:ext cx="336741" cy="39782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606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DDC4123-6BDE-415D-9E23-085F61B28E58}" type="slidenum">
              <a:rPr lang="en-US" smtClean="0"/>
              <a:pPr/>
              <a:t>22</a:t>
            </a:fld>
            <a:endParaRPr lang="en-US" dirty="0"/>
          </a:p>
        </p:txBody>
      </p:sp>
      <p:sp>
        <p:nvSpPr>
          <p:cNvPr id="3" name="Title 2"/>
          <p:cNvSpPr>
            <a:spLocks noGrp="1"/>
          </p:cNvSpPr>
          <p:nvPr>
            <p:ph type="title"/>
          </p:nvPr>
        </p:nvSpPr>
        <p:spPr/>
        <p:txBody>
          <a:bodyPr/>
          <a:lstStyle/>
          <a:p>
            <a:r>
              <a:rPr lang="en-US" dirty="0" smtClean="0"/>
              <a:t>Demonstration</a:t>
            </a:r>
            <a:endParaRPr lang="en-US" dirty="0"/>
          </a:p>
        </p:txBody>
      </p:sp>
      <p:sp>
        <p:nvSpPr>
          <p:cNvPr id="6" name="TextBox 5"/>
          <p:cNvSpPr txBox="1"/>
          <p:nvPr/>
        </p:nvSpPr>
        <p:spPr>
          <a:xfrm>
            <a:off x="731884" y="2699616"/>
            <a:ext cx="768024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4000" dirty="0" smtClean="0"/>
              <a:t>OpenText Auto-Classification</a:t>
            </a:r>
            <a:r>
              <a:rPr lang="en-US" sz="4000" dirty="0"/>
              <a:t> </a:t>
            </a:r>
            <a:r>
              <a:rPr lang="en-US" sz="4000" dirty="0" smtClean="0"/>
              <a:t>(OTAC)</a:t>
            </a:r>
          </a:p>
        </p:txBody>
      </p:sp>
    </p:spTree>
    <p:extLst>
      <p:ext uri="{BB962C8B-B14F-4D97-AF65-F5344CB8AC3E}">
        <p14:creationId xmlns:p14="http://schemas.microsoft.com/office/powerpoint/2010/main" val="23438670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a:xfrm>
            <a:off x="457200" y="889000"/>
            <a:ext cx="8229600" cy="5227320"/>
          </a:xfrm>
        </p:spPr>
        <p:txBody>
          <a:bodyPr>
            <a:normAutofit/>
          </a:bodyPr>
          <a:lstStyle/>
          <a:p>
            <a:pPr marL="457200" indent="-457200"/>
            <a:r>
              <a:rPr lang="en-US" dirty="0" smtClean="0"/>
              <a:t>Program Introduction</a:t>
            </a:r>
          </a:p>
          <a:p>
            <a:pPr marL="457200" indent="-457200"/>
            <a:r>
              <a:rPr lang="en-US" dirty="0"/>
              <a:t>Our Approach</a:t>
            </a:r>
          </a:p>
          <a:p>
            <a:pPr marL="457200" indent="-457200"/>
            <a:r>
              <a:rPr lang="en-US" dirty="0"/>
              <a:t>Schedules and Auto Classification</a:t>
            </a:r>
          </a:p>
          <a:p>
            <a:pPr marL="457200" indent="-457200"/>
            <a:r>
              <a:rPr lang="en-US" b="1" dirty="0" smtClean="0"/>
              <a:t>Integration and Migration</a:t>
            </a:r>
          </a:p>
          <a:p>
            <a:pPr marL="457200" indent="-457200"/>
            <a:r>
              <a:rPr lang="en-US" dirty="0" smtClean="0"/>
              <a:t>eForms</a:t>
            </a:r>
          </a:p>
          <a:p>
            <a:pPr marL="457200" indent="-457200"/>
            <a:r>
              <a:rPr lang="en-US" dirty="0"/>
              <a:t>Challenges, Lessons Learned and the Future</a:t>
            </a:r>
          </a:p>
        </p:txBody>
      </p:sp>
      <p:sp>
        <p:nvSpPr>
          <p:cNvPr id="5" name="Slide Number Placeholder 4"/>
          <p:cNvSpPr>
            <a:spLocks noGrp="1"/>
          </p:cNvSpPr>
          <p:nvPr>
            <p:ph type="sldNum" sz="quarter" idx="12"/>
          </p:nvPr>
        </p:nvSpPr>
        <p:spPr/>
        <p:txBody>
          <a:bodyPr/>
          <a:lstStyle/>
          <a:p>
            <a:fld id="{FDDC4123-6BDE-415D-9E23-085F61B28E58}" type="slidenum">
              <a:rPr lang="en-US" smtClean="0"/>
              <a:pPr/>
              <a:t>23</a:t>
            </a:fld>
            <a:endParaRPr lang="en-US" dirty="0"/>
          </a:p>
        </p:txBody>
      </p:sp>
      <p:sp>
        <p:nvSpPr>
          <p:cNvPr id="4" name="Rounded Rectangle 3"/>
          <p:cNvSpPr/>
          <p:nvPr/>
        </p:nvSpPr>
        <p:spPr>
          <a:xfrm>
            <a:off x="362607" y="2436822"/>
            <a:ext cx="7242153" cy="520262"/>
          </a:xfrm>
          <a:prstGeom prst="round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6934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New/System migration planning has just begun</a:t>
            </a:r>
            <a:endParaRPr lang="en-US" dirty="0"/>
          </a:p>
        </p:txBody>
      </p:sp>
      <p:sp>
        <p:nvSpPr>
          <p:cNvPr id="4" name="Slide Number Placeholder 3"/>
          <p:cNvSpPr>
            <a:spLocks noGrp="1"/>
          </p:cNvSpPr>
          <p:nvPr>
            <p:ph type="sldNum" sz="quarter" idx="4294967295"/>
          </p:nvPr>
        </p:nvSpPr>
        <p:spPr/>
        <p:txBody>
          <a:bodyPr/>
          <a:lstStyle/>
          <a:p>
            <a:pPr>
              <a:defRPr/>
            </a:pPr>
            <a:fld id="{BE06B082-42C0-4064-8353-3900DAFDD9A0}" type="slidenum">
              <a:rPr lang="en-US" smtClean="0"/>
              <a:pPr>
                <a:defRPr/>
              </a:pPr>
              <a:t>24</a:t>
            </a:fld>
            <a:endParaRPr lang="en-US" dirty="0"/>
          </a:p>
        </p:txBody>
      </p:sp>
      <p:sp>
        <p:nvSpPr>
          <p:cNvPr id="7" name="Rounded Rectangle 6"/>
          <p:cNvSpPr/>
          <p:nvPr/>
        </p:nvSpPr>
        <p:spPr>
          <a:xfrm>
            <a:off x="2177507" y="4698348"/>
            <a:ext cx="1879704" cy="12155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Analysis &amp; Estimation</a:t>
            </a:r>
            <a:endParaRPr lang="en-US" sz="2000" dirty="0"/>
          </a:p>
        </p:txBody>
      </p:sp>
      <p:sp>
        <p:nvSpPr>
          <p:cNvPr id="21" name="Rounded Rectangle 20"/>
          <p:cNvSpPr/>
          <p:nvPr/>
        </p:nvSpPr>
        <p:spPr>
          <a:xfrm>
            <a:off x="258968" y="4698348"/>
            <a:ext cx="1837331" cy="12155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Discovery</a:t>
            </a:r>
            <a:endParaRPr lang="en-US" sz="2000" dirty="0"/>
          </a:p>
        </p:txBody>
      </p:sp>
      <p:sp>
        <p:nvSpPr>
          <p:cNvPr id="22" name="Rounded Rectangle 21"/>
          <p:cNvSpPr/>
          <p:nvPr/>
        </p:nvSpPr>
        <p:spPr>
          <a:xfrm>
            <a:off x="7173137" y="4698348"/>
            <a:ext cx="1884760" cy="12155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Production Rollout</a:t>
            </a:r>
          </a:p>
          <a:p>
            <a:pPr algn="ctr"/>
            <a:r>
              <a:rPr lang="en-US" sz="1400" dirty="0" smtClean="0"/>
              <a:t>(includes user training &amp; developing SOP</a:t>
            </a:r>
            <a:endParaRPr lang="en-US" sz="1400" dirty="0"/>
          </a:p>
        </p:txBody>
      </p:sp>
      <p:sp>
        <p:nvSpPr>
          <p:cNvPr id="23" name="Rounded Rectangle 22"/>
          <p:cNvSpPr/>
          <p:nvPr/>
        </p:nvSpPr>
        <p:spPr>
          <a:xfrm>
            <a:off x="5230919" y="4698348"/>
            <a:ext cx="1884760" cy="121552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t>Design &amp; Implement</a:t>
            </a:r>
            <a:endParaRPr lang="en-US" sz="2000" dirty="0"/>
          </a:p>
        </p:txBody>
      </p:sp>
      <p:sp>
        <p:nvSpPr>
          <p:cNvPr id="11" name="TextBox 10"/>
          <p:cNvSpPr txBox="1"/>
          <p:nvPr/>
        </p:nvSpPr>
        <p:spPr>
          <a:xfrm>
            <a:off x="7030211" y="5916579"/>
            <a:ext cx="1952779" cy="276999"/>
          </a:xfrm>
          <a:prstGeom prst="rect">
            <a:avLst/>
          </a:prstGeom>
          <a:noFill/>
        </p:spPr>
        <p:txBody>
          <a:bodyPr wrap="none" rtlCol="0">
            <a:spAutoFit/>
          </a:bodyPr>
          <a:lstStyle/>
          <a:p>
            <a:r>
              <a:rPr lang="en-US" sz="1200" dirty="0" smtClean="0"/>
              <a:t>Status as of Nov 15, 2013</a:t>
            </a:r>
            <a:endParaRPr lang="en-US" sz="1200" dirty="0"/>
          </a:p>
        </p:txBody>
      </p:sp>
      <p:sp>
        <p:nvSpPr>
          <p:cNvPr id="15" name="Flowchart: Decision 14"/>
          <p:cNvSpPr/>
          <p:nvPr/>
        </p:nvSpPr>
        <p:spPr>
          <a:xfrm>
            <a:off x="3895104" y="4638975"/>
            <a:ext cx="1460673" cy="1215520"/>
          </a:xfrm>
          <a:prstGeom prst="flowChartDecision">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smtClean="0"/>
              <a:t>Go / No-Go</a:t>
            </a:r>
            <a:endParaRPr lang="en-US" sz="1600" dirty="0"/>
          </a:p>
        </p:txBody>
      </p:sp>
      <p:sp>
        <p:nvSpPr>
          <p:cNvPr id="16" name="TextBox 15"/>
          <p:cNvSpPr txBox="1"/>
          <p:nvPr/>
        </p:nvSpPr>
        <p:spPr>
          <a:xfrm>
            <a:off x="3929996" y="2058987"/>
            <a:ext cx="1425782" cy="738664"/>
          </a:xfrm>
          <a:prstGeom prst="rect">
            <a:avLst/>
          </a:prstGeom>
          <a:noFill/>
        </p:spPr>
        <p:txBody>
          <a:bodyPr wrap="square" rtlCol="0">
            <a:spAutoFit/>
          </a:bodyPr>
          <a:lstStyle/>
          <a:p>
            <a:pPr marL="171450" indent="-171450">
              <a:buFont typeface="Arial" pitchFamily="34" charset="0"/>
              <a:buChar char="•"/>
            </a:pPr>
            <a:r>
              <a:rPr lang="en-US" sz="1400" dirty="0" smtClean="0"/>
              <a:t>2 Doc / Records Systems</a:t>
            </a:r>
            <a:endParaRPr lang="en-US" sz="1400" dirty="0"/>
          </a:p>
        </p:txBody>
      </p:sp>
      <p:sp>
        <p:nvSpPr>
          <p:cNvPr id="36" name="TextBox 35"/>
          <p:cNvSpPr txBox="1"/>
          <p:nvPr/>
        </p:nvSpPr>
        <p:spPr>
          <a:xfrm>
            <a:off x="468123" y="764460"/>
            <a:ext cx="1625208" cy="1169551"/>
          </a:xfrm>
          <a:prstGeom prst="rect">
            <a:avLst/>
          </a:prstGeom>
          <a:noFill/>
        </p:spPr>
        <p:txBody>
          <a:bodyPr wrap="square" rtlCol="0">
            <a:spAutoFit/>
          </a:bodyPr>
          <a:lstStyle/>
          <a:p>
            <a:pPr marL="171450" indent="-171450">
              <a:buFont typeface="Arial" pitchFamily="34" charset="0"/>
              <a:buChar char="•"/>
            </a:pPr>
            <a:r>
              <a:rPr lang="en-US" sz="1400" dirty="0" smtClean="0"/>
              <a:t>2 Doc/Records Systems</a:t>
            </a:r>
          </a:p>
          <a:p>
            <a:pPr marL="171450" indent="-171450">
              <a:buFont typeface="Arial" pitchFamily="34" charset="0"/>
              <a:buChar char="•"/>
            </a:pPr>
            <a:r>
              <a:rPr lang="en-US" sz="1400" dirty="0" smtClean="0"/>
              <a:t>2 </a:t>
            </a:r>
            <a:r>
              <a:rPr lang="en-US" sz="1400" dirty="0"/>
              <a:t>Indexing </a:t>
            </a:r>
            <a:r>
              <a:rPr lang="en-US" sz="1400" dirty="0" smtClean="0"/>
              <a:t>Systems</a:t>
            </a:r>
            <a:endParaRPr lang="en-US" sz="1400" dirty="0"/>
          </a:p>
          <a:p>
            <a:endParaRPr lang="en-US" sz="1400" dirty="0" smtClean="0"/>
          </a:p>
        </p:txBody>
      </p:sp>
      <p:sp>
        <p:nvSpPr>
          <p:cNvPr id="37" name="TextBox 36"/>
          <p:cNvSpPr txBox="1"/>
          <p:nvPr/>
        </p:nvSpPr>
        <p:spPr>
          <a:xfrm>
            <a:off x="3887210" y="764460"/>
            <a:ext cx="1468568" cy="1384995"/>
          </a:xfrm>
          <a:prstGeom prst="rect">
            <a:avLst/>
          </a:prstGeom>
          <a:noFill/>
        </p:spPr>
        <p:txBody>
          <a:bodyPr wrap="square" rtlCol="0">
            <a:spAutoFit/>
          </a:bodyPr>
          <a:lstStyle/>
          <a:p>
            <a:pPr marL="171450" indent="-171450">
              <a:buFont typeface="Arial" pitchFamily="34" charset="0"/>
              <a:buChar char="•"/>
            </a:pPr>
            <a:r>
              <a:rPr lang="en-US" sz="1400" dirty="0" smtClean="0"/>
              <a:t>4 Legacy eMail Systems</a:t>
            </a:r>
            <a:endParaRPr lang="en-US" sz="1400" dirty="0"/>
          </a:p>
          <a:p>
            <a:pPr marL="171450" indent="-171450">
              <a:buFont typeface="Arial" pitchFamily="34" charset="0"/>
              <a:buChar char="•"/>
            </a:pPr>
            <a:r>
              <a:rPr lang="en-US" sz="1400" dirty="0" smtClean="0"/>
              <a:t>2 Business Systems</a:t>
            </a:r>
          </a:p>
          <a:p>
            <a:pPr marL="171450" indent="-171450">
              <a:buFont typeface="Arial" pitchFamily="34" charset="0"/>
              <a:buChar char="•"/>
            </a:pPr>
            <a:endParaRPr lang="en-US" sz="1400" dirty="0"/>
          </a:p>
        </p:txBody>
      </p:sp>
      <p:sp>
        <p:nvSpPr>
          <p:cNvPr id="35" name="TextBox 34"/>
          <p:cNvSpPr txBox="1"/>
          <p:nvPr/>
        </p:nvSpPr>
        <p:spPr>
          <a:xfrm>
            <a:off x="7196682" y="789608"/>
            <a:ext cx="1651703" cy="523220"/>
          </a:xfrm>
          <a:prstGeom prst="rect">
            <a:avLst/>
          </a:prstGeom>
          <a:noFill/>
        </p:spPr>
        <p:txBody>
          <a:bodyPr wrap="square" rtlCol="0">
            <a:spAutoFit/>
          </a:bodyPr>
          <a:lstStyle/>
          <a:p>
            <a:pPr marL="171450" indent="-171450">
              <a:buFont typeface="Arial" pitchFamily="34" charset="0"/>
              <a:buChar char="•"/>
            </a:pPr>
            <a:r>
              <a:rPr lang="en-US" sz="1400" dirty="0" smtClean="0"/>
              <a:t>1 Legacy eMail System</a:t>
            </a:r>
            <a:endParaRPr lang="en-US" sz="1400" dirty="0"/>
          </a:p>
        </p:txBody>
      </p:sp>
      <p:sp>
        <p:nvSpPr>
          <p:cNvPr id="13" name="TextBox 12"/>
          <p:cNvSpPr txBox="1"/>
          <p:nvPr/>
        </p:nvSpPr>
        <p:spPr>
          <a:xfrm rot="16200000">
            <a:off x="-225615" y="1128162"/>
            <a:ext cx="1133644" cy="369332"/>
          </a:xfrm>
          <a:prstGeom prst="rect">
            <a:avLst/>
          </a:prstGeom>
          <a:noFill/>
        </p:spPr>
        <p:txBody>
          <a:bodyPr wrap="none" rtlCol="0">
            <a:spAutoFit/>
          </a:bodyPr>
          <a:lstStyle/>
          <a:p>
            <a:r>
              <a:rPr lang="en-US" dirty="0" smtClean="0"/>
              <a:t>Migration</a:t>
            </a:r>
            <a:endParaRPr lang="en-US" dirty="0"/>
          </a:p>
        </p:txBody>
      </p:sp>
      <p:sp>
        <p:nvSpPr>
          <p:cNvPr id="41" name="TextBox 40"/>
          <p:cNvSpPr txBox="1"/>
          <p:nvPr/>
        </p:nvSpPr>
        <p:spPr>
          <a:xfrm rot="16200000">
            <a:off x="-370688" y="3749047"/>
            <a:ext cx="1428596" cy="369332"/>
          </a:xfrm>
          <a:prstGeom prst="rect">
            <a:avLst/>
          </a:prstGeom>
          <a:noFill/>
        </p:spPr>
        <p:txBody>
          <a:bodyPr wrap="none" rtlCol="0">
            <a:spAutoFit/>
          </a:bodyPr>
          <a:lstStyle/>
          <a:p>
            <a:r>
              <a:rPr lang="en-US" dirty="0" smtClean="0"/>
              <a:t>New Project</a:t>
            </a:r>
            <a:endParaRPr lang="en-US" dirty="0"/>
          </a:p>
        </p:txBody>
      </p:sp>
      <p:sp>
        <p:nvSpPr>
          <p:cNvPr id="42" name="TextBox 41"/>
          <p:cNvSpPr txBox="1"/>
          <p:nvPr/>
        </p:nvSpPr>
        <p:spPr>
          <a:xfrm rot="16200000">
            <a:off x="-296747" y="2333056"/>
            <a:ext cx="1274708" cy="369332"/>
          </a:xfrm>
          <a:prstGeom prst="rect">
            <a:avLst/>
          </a:prstGeom>
          <a:noFill/>
        </p:spPr>
        <p:txBody>
          <a:bodyPr wrap="none" rtlCol="0">
            <a:spAutoFit/>
          </a:bodyPr>
          <a:lstStyle/>
          <a:p>
            <a:r>
              <a:rPr lang="en-US" dirty="0" smtClean="0"/>
              <a:t>Integration</a:t>
            </a:r>
            <a:endParaRPr lang="en-US" dirty="0"/>
          </a:p>
        </p:txBody>
      </p:sp>
      <p:cxnSp>
        <p:nvCxnSpPr>
          <p:cNvPr id="26" name="Straight Connector 25"/>
          <p:cNvCxnSpPr/>
          <p:nvPr/>
        </p:nvCxnSpPr>
        <p:spPr>
          <a:xfrm>
            <a:off x="261250" y="1939026"/>
            <a:ext cx="8477420" cy="0"/>
          </a:xfrm>
          <a:prstGeom prst="line">
            <a:avLst/>
          </a:prstGeom>
          <a:ln>
            <a:solidFill>
              <a:schemeClr val="accent3">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59275" y="3124551"/>
            <a:ext cx="8477420" cy="0"/>
          </a:xfrm>
          <a:prstGeom prst="line">
            <a:avLst/>
          </a:prstGeom>
          <a:ln>
            <a:solidFill>
              <a:schemeClr val="accent3">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2153765" y="829132"/>
            <a:ext cx="0" cy="3869216"/>
          </a:xfrm>
          <a:prstGeom prst="line">
            <a:avLst/>
          </a:prstGeom>
          <a:ln>
            <a:solidFill>
              <a:schemeClr val="accent3">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3909290" y="764460"/>
            <a:ext cx="0" cy="3869216"/>
          </a:xfrm>
          <a:prstGeom prst="line">
            <a:avLst/>
          </a:prstGeom>
          <a:ln>
            <a:solidFill>
              <a:schemeClr val="accent3">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5369915" y="827157"/>
            <a:ext cx="0" cy="3869216"/>
          </a:xfrm>
          <a:prstGeom prst="line">
            <a:avLst/>
          </a:prstGeom>
          <a:ln>
            <a:solidFill>
              <a:schemeClr val="accent3">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7139290" y="827157"/>
            <a:ext cx="0" cy="3869216"/>
          </a:xfrm>
          <a:prstGeom prst="line">
            <a:avLst/>
          </a:prstGeom>
          <a:ln>
            <a:solidFill>
              <a:schemeClr val="accent3">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7289216" y="3136643"/>
            <a:ext cx="1652602" cy="1815882"/>
          </a:xfrm>
          <a:prstGeom prst="rect">
            <a:avLst/>
          </a:prstGeom>
          <a:noFill/>
        </p:spPr>
        <p:txBody>
          <a:bodyPr wrap="square" rtlCol="0">
            <a:spAutoFit/>
          </a:bodyPr>
          <a:lstStyle/>
          <a:p>
            <a:pPr marL="171450" indent="-171450">
              <a:buFont typeface="Arial" pitchFamily="34" charset="0"/>
              <a:buChar char="•"/>
            </a:pPr>
            <a:r>
              <a:rPr lang="en-US" sz="1400" dirty="0" smtClean="0"/>
              <a:t>1 Digitization Project</a:t>
            </a:r>
          </a:p>
          <a:p>
            <a:pPr marL="171450" indent="-171450">
              <a:buFont typeface="Arial" pitchFamily="34" charset="0"/>
              <a:buChar char="•"/>
            </a:pPr>
            <a:r>
              <a:rPr lang="en-US" sz="1400" dirty="0" smtClean="0"/>
              <a:t>1 Business Workflow System</a:t>
            </a:r>
          </a:p>
          <a:p>
            <a:pPr marL="171450" indent="-171450">
              <a:buFont typeface="Arial" pitchFamily="34" charset="0"/>
              <a:buChar char="•"/>
            </a:pPr>
            <a:r>
              <a:rPr lang="en-US" sz="1400" dirty="0" smtClean="0"/>
              <a:t>1 </a:t>
            </a:r>
            <a:r>
              <a:rPr lang="en-US" sz="1400" dirty="0"/>
              <a:t>Business System</a:t>
            </a:r>
          </a:p>
          <a:p>
            <a:pPr marL="171450" indent="-171450">
              <a:buFont typeface="Arial" pitchFamily="34" charset="0"/>
              <a:buChar char="•"/>
            </a:pPr>
            <a:endParaRPr lang="en-US" sz="1400" dirty="0"/>
          </a:p>
        </p:txBody>
      </p:sp>
      <p:sp>
        <p:nvSpPr>
          <p:cNvPr id="6" name="Rectangle 5"/>
          <p:cNvSpPr/>
          <p:nvPr/>
        </p:nvSpPr>
        <p:spPr>
          <a:xfrm>
            <a:off x="3946018" y="3193793"/>
            <a:ext cx="1284902" cy="523220"/>
          </a:xfrm>
          <a:prstGeom prst="rect">
            <a:avLst/>
          </a:prstGeom>
        </p:spPr>
        <p:txBody>
          <a:bodyPr wrap="square">
            <a:spAutoFit/>
          </a:bodyPr>
          <a:lstStyle/>
          <a:p>
            <a:pPr marL="171450" indent="-171450">
              <a:buFont typeface="Arial" pitchFamily="34" charset="0"/>
              <a:buChar char="•"/>
            </a:pPr>
            <a:r>
              <a:rPr lang="en-US" sz="1400" dirty="0" smtClean="0"/>
              <a:t>1 Business System</a:t>
            </a:r>
            <a:endParaRPr lang="en-US" sz="1400" dirty="0"/>
          </a:p>
        </p:txBody>
      </p:sp>
      <p:sp>
        <p:nvSpPr>
          <p:cNvPr id="8" name="Rectangle 7"/>
          <p:cNvSpPr/>
          <p:nvPr/>
        </p:nvSpPr>
        <p:spPr>
          <a:xfrm>
            <a:off x="525273" y="3193793"/>
            <a:ext cx="1568058" cy="738664"/>
          </a:xfrm>
          <a:prstGeom prst="rect">
            <a:avLst/>
          </a:prstGeom>
        </p:spPr>
        <p:txBody>
          <a:bodyPr wrap="square">
            <a:spAutoFit/>
          </a:bodyPr>
          <a:lstStyle/>
          <a:p>
            <a:pPr marL="171450" indent="-171450">
              <a:buFont typeface="Arial" pitchFamily="34" charset="0"/>
              <a:buChar char="•"/>
            </a:pPr>
            <a:r>
              <a:rPr lang="en-US" sz="1400" dirty="0" smtClean="0">
                <a:solidFill>
                  <a:prstClr val="black"/>
                </a:solidFill>
              </a:rPr>
              <a:t>3 Business Systems</a:t>
            </a:r>
            <a:endParaRPr lang="en-US" sz="1400" dirty="0"/>
          </a:p>
          <a:p>
            <a:pPr lvl="0"/>
            <a:endParaRPr lang="en-US" sz="1400" dirty="0">
              <a:solidFill>
                <a:prstClr val="black"/>
              </a:solidFill>
            </a:endParaRPr>
          </a:p>
        </p:txBody>
      </p:sp>
      <p:sp>
        <p:nvSpPr>
          <p:cNvPr id="10" name="Rectangle 9"/>
          <p:cNvSpPr/>
          <p:nvPr/>
        </p:nvSpPr>
        <p:spPr>
          <a:xfrm>
            <a:off x="2304353" y="3193793"/>
            <a:ext cx="1443835" cy="523220"/>
          </a:xfrm>
          <a:prstGeom prst="rect">
            <a:avLst/>
          </a:prstGeom>
        </p:spPr>
        <p:txBody>
          <a:bodyPr wrap="square">
            <a:spAutoFit/>
          </a:bodyPr>
          <a:lstStyle/>
          <a:p>
            <a:pPr marL="171450" lvl="0" indent="-171450">
              <a:buFont typeface="Arial" pitchFamily="34" charset="0"/>
              <a:buChar char="•"/>
            </a:pPr>
            <a:r>
              <a:rPr lang="en-US" sz="1400" dirty="0" smtClean="0">
                <a:solidFill>
                  <a:prstClr val="black"/>
                </a:solidFill>
              </a:rPr>
              <a:t>3 Business Systems</a:t>
            </a:r>
            <a:endParaRPr lang="en-US" sz="1400" dirty="0">
              <a:solidFill>
                <a:prstClr val="black"/>
              </a:solidFill>
            </a:endParaRPr>
          </a:p>
        </p:txBody>
      </p:sp>
      <p:sp>
        <p:nvSpPr>
          <p:cNvPr id="12" name="Rectangle 11"/>
          <p:cNvSpPr/>
          <p:nvPr/>
        </p:nvSpPr>
        <p:spPr>
          <a:xfrm>
            <a:off x="468123" y="2058987"/>
            <a:ext cx="1625208" cy="523220"/>
          </a:xfrm>
          <a:prstGeom prst="rect">
            <a:avLst/>
          </a:prstGeom>
        </p:spPr>
        <p:txBody>
          <a:bodyPr wrap="square">
            <a:spAutoFit/>
          </a:bodyPr>
          <a:lstStyle/>
          <a:p>
            <a:pPr marL="171450" lvl="0" indent="-171450">
              <a:buFont typeface="Arial" pitchFamily="34" charset="0"/>
              <a:buChar char="•"/>
            </a:pPr>
            <a:r>
              <a:rPr lang="en-US" sz="1400" dirty="0" smtClean="0">
                <a:solidFill>
                  <a:prstClr val="black"/>
                </a:solidFill>
              </a:rPr>
              <a:t>1 Business System</a:t>
            </a:r>
            <a:endParaRPr lang="en-US" sz="1400" dirty="0">
              <a:solidFill>
                <a:prstClr val="black"/>
              </a:solidFill>
            </a:endParaRPr>
          </a:p>
        </p:txBody>
      </p:sp>
    </p:spTree>
    <p:extLst>
      <p:ext uri="{BB962C8B-B14F-4D97-AF65-F5344CB8AC3E}">
        <p14:creationId xmlns:p14="http://schemas.microsoft.com/office/powerpoint/2010/main" val="931183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a:xfrm>
            <a:off x="457200" y="889000"/>
            <a:ext cx="8229600" cy="5227320"/>
          </a:xfrm>
        </p:spPr>
        <p:txBody>
          <a:bodyPr>
            <a:normAutofit/>
          </a:bodyPr>
          <a:lstStyle/>
          <a:p>
            <a:pPr marL="457200" indent="-457200"/>
            <a:r>
              <a:rPr lang="en-US" dirty="0" smtClean="0"/>
              <a:t>Program Introduction</a:t>
            </a:r>
          </a:p>
          <a:p>
            <a:pPr marL="457200" indent="-457200"/>
            <a:r>
              <a:rPr lang="en-US" dirty="0"/>
              <a:t>Our Approach</a:t>
            </a:r>
          </a:p>
          <a:p>
            <a:pPr marL="457200" indent="-457200"/>
            <a:r>
              <a:rPr lang="en-US" dirty="0"/>
              <a:t>Schedules and Auto Classification</a:t>
            </a:r>
          </a:p>
          <a:p>
            <a:pPr marL="457200" indent="-457200"/>
            <a:r>
              <a:rPr lang="en-US" dirty="0" smtClean="0"/>
              <a:t>Integration and Migration</a:t>
            </a:r>
          </a:p>
          <a:p>
            <a:pPr marL="457200" indent="-457200"/>
            <a:r>
              <a:rPr lang="en-US" b="1" dirty="0" smtClean="0"/>
              <a:t>eForms</a:t>
            </a:r>
          </a:p>
          <a:p>
            <a:pPr marL="457200" indent="-457200"/>
            <a:r>
              <a:rPr lang="en-US" dirty="0" smtClean="0"/>
              <a:t>Challenges, Lessons Learned and the Future</a:t>
            </a:r>
          </a:p>
        </p:txBody>
      </p:sp>
      <p:sp>
        <p:nvSpPr>
          <p:cNvPr id="5" name="Slide Number Placeholder 4"/>
          <p:cNvSpPr>
            <a:spLocks noGrp="1"/>
          </p:cNvSpPr>
          <p:nvPr>
            <p:ph type="sldNum" sz="quarter" idx="12"/>
          </p:nvPr>
        </p:nvSpPr>
        <p:spPr/>
        <p:txBody>
          <a:bodyPr/>
          <a:lstStyle/>
          <a:p>
            <a:fld id="{FDDC4123-6BDE-415D-9E23-085F61B28E58}" type="slidenum">
              <a:rPr lang="en-US" smtClean="0"/>
              <a:pPr/>
              <a:t>25</a:t>
            </a:fld>
            <a:endParaRPr lang="en-US" dirty="0"/>
          </a:p>
        </p:txBody>
      </p:sp>
      <p:sp>
        <p:nvSpPr>
          <p:cNvPr id="4" name="Rounded Rectangle 3"/>
          <p:cNvSpPr/>
          <p:nvPr/>
        </p:nvSpPr>
        <p:spPr>
          <a:xfrm>
            <a:off x="362607" y="2939742"/>
            <a:ext cx="7028793" cy="520262"/>
          </a:xfrm>
          <a:prstGeom prst="round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1588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6075" indent="-346075"/>
            <a:r>
              <a:rPr lang="en-US" sz="2800" dirty="0" smtClean="0"/>
              <a:t>Decentralized forms management</a:t>
            </a:r>
          </a:p>
          <a:p>
            <a:pPr marL="346075" lvl="1" indent="-346075">
              <a:buFont typeface="Wingdings" pitchFamily="2" charset="2"/>
              <a:buChar char="§"/>
            </a:pPr>
            <a:r>
              <a:rPr lang="en-US" dirty="0" smtClean="0">
                <a:cs typeface="ＭＳ Ｐゴシック" pitchFamily="-65" charset="-128"/>
              </a:rPr>
              <a:t>Lack of enterprise </a:t>
            </a:r>
            <a:r>
              <a:rPr lang="en-US" dirty="0">
                <a:cs typeface="ＭＳ Ｐゴシック" pitchFamily="-65" charset="-128"/>
              </a:rPr>
              <a:t>controls on how many forms are created and released</a:t>
            </a:r>
          </a:p>
          <a:p>
            <a:pPr marL="346075" lvl="1" indent="-346075">
              <a:buFont typeface="Wingdings" pitchFamily="2" charset="2"/>
              <a:buChar char="§"/>
            </a:pPr>
            <a:r>
              <a:rPr lang="en-US" dirty="0">
                <a:cs typeface="ＭＳ Ｐゴシック" pitchFamily="-65" charset="-128"/>
              </a:rPr>
              <a:t>Different organizations create forms for same business process</a:t>
            </a:r>
          </a:p>
          <a:p>
            <a:pPr marL="346075" indent="-346075"/>
            <a:r>
              <a:rPr lang="en-US" sz="2800" dirty="0" smtClean="0"/>
              <a:t>Lack of tracking of data</a:t>
            </a:r>
          </a:p>
          <a:p>
            <a:pPr marL="346075" indent="-346075"/>
            <a:r>
              <a:rPr lang="en-US" sz="2800" dirty="0" smtClean="0"/>
              <a:t>Manual validation of form data</a:t>
            </a:r>
          </a:p>
          <a:p>
            <a:pPr marL="346075" indent="-346075"/>
            <a:r>
              <a:rPr lang="en-US" sz="2800" dirty="0" smtClean="0"/>
              <a:t>Lack of support for mobile workforce</a:t>
            </a:r>
          </a:p>
          <a:p>
            <a:pPr marL="346075" indent="-346075"/>
            <a:r>
              <a:rPr lang="en-US" sz="2800" dirty="0" smtClean="0"/>
              <a:t>Forms processing delays; including lost forms</a:t>
            </a:r>
          </a:p>
        </p:txBody>
      </p:sp>
      <p:sp>
        <p:nvSpPr>
          <p:cNvPr id="3" name="Title 2"/>
          <p:cNvSpPr>
            <a:spLocks noGrp="1"/>
          </p:cNvSpPr>
          <p:nvPr>
            <p:ph type="title"/>
          </p:nvPr>
        </p:nvSpPr>
        <p:spPr/>
        <p:txBody>
          <a:bodyPr/>
          <a:lstStyle/>
          <a:p>
            <a:r>
              <a:rPr lang="en-US" dirty="0" smtClean="0"/>
              <a:t>Yesterday’s forms environment</a:t>
            </a:r>
            <a:endParaRPr lang="en-US" dirty="0"/>
          </a:p>
        </p:txBody>
      </p:sp>
      <p:sp>
        <p:nvSpPr>
          <p:cNvPr id="4" name="Slide Number Placeholder 3"/>
          <p:cNvSpPr>
            <a:spLocks noGrp="1"/>
          </p:cNvSpPr>
          <p:nvPr>
            <p:ph type="sldNum" sz="quarter" idx="4294967295"/>
          </p:nvPr>
        </p:nvSpPr>
        <p:spPr/>
        <p:txBody>
          <a:bodyPr/>
          <a:lstStyle/>
          <a:p>
            <a:pPr>
              <a:defRPr/>
            </a:pPr>
            <a:fld id="{BE06B082-42C0-4064-8353-3900DAFDD9A0}" type="slidenum">
              <a:rPr lang="en-US" smtClean="0"/>
              <a:pPr>
                <a:defRPr/>
              </a:pPr>
              <a:t>26</a:t>
            </a:fld>
            <a:endParaRPr lang="en-US" dirty="0"/>
          </a:p>
        </p:txBody>
      </p:sp>
      <p:sp>
        <p:nvSpPr>
          <p:cNvPr id="5" name="TextBox 4"/>
          <p:cNvSpPr txBox="1"/>
          <p:nvPr/>
        </p:nvSpPr>
        <p:spPr>
          <a:xfrm>
            <a:off x="1073715" y="5367307"/>
            <a:ext cx="6996569"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800" dirty="0"/>
              <a:t>…Leading to a high cost of forms management</a:t>
            </a:r>
          </a:p>
        </p:txBody>
      </p:sp>
    </p:spTree>
    <p:extLst>
      <p:ext uri="{BB962C8B-B14F-4D97-AF65-F5344CB8AC3E}">
        <p14:creationId xmlns:p14="http://schemas.microsoft.com/office/powerpoint/2010/main" val="1280530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42900" lvl="1" indent="-342900">
              <a:lnSpc>
                <a:spcPct val="90000"/>
              </a:lnSpc>
              <a:buFont typeface="Wingdings" pitchFamily="2" charset="2"/>
              <a:buChar char="§"/>
            </a:pPr>
            <a:r>
              <a:rPr lang="en-US" sz="2900" dirty="0">
                <a:cs typeface="ＭＳ Ｐゴシック" pitchFamily="-65" charset="-128"/>
              </a:rPr>
              <a:t>Establishes a single web accessible portal for all forms</a:t>
            </a:r>
          </a:p>
          <a:p>
            <a:pPr marL="342900" lvl="1" indent="-342900">
              <a:lnSpc>
                <a:spcPct val="90000"/>
              </a:lnSpc>
              <a:buFont typeface="Wingdings" pitchFamily="2" charset="2"/>
              <a:buChar char="§"/>
            </a:pPr>
            <a:r>
              <a:rPr lang="en-US" sz="2900" dirty="0" smtClean="0">
                <a:cs typeface="ＭＳ Ｐゴシック" pitchFamily="-65" charset="-128"/>
              </a:rPr>
              <a:t>Consolidates and </a:t>
            </a:r>
            <a:r>
              <a:rPr lang="en-US" sz="2900" dirty="0">
                <a:cs typeface="ＭＳ Ｐゴシック" pitchFamily="-65" charset="-128"/>
              </a:rPr>
              <a:t>automates bureau forms</a:t>
            </a:r>
          </a:p>
          <a:p>
            <a:pPr marL="342900" lvl="1" indent="-342900">
              <a:lnSpc>
                <a:spcPct val="90000"/>
              </a:lnSpc>
              <a:buFont typeface="Wingdings" pitchFamily="2" charset="2"/>
              <a:buChar char="§"/>
            </a:pPr>
            <a:r>
              <a:rPr lang="en-US" sz="2900" dirty="0" smtClean="0">
                <a:cs typeface="ＭＳ Ｐゴシック" pitchFamily="-65" charset="-128"/>
              </a:rPr>
              <a:t>Identifies </a:t>
            </a:r>
            <a:r>
              <a:rPr lang="en-US" sz="2900" dirty="0">
                <a:cs typeface="ＭＳ Ｐゴシック" pitchFamily="-65" charset="-128"/>
              </a:rPr>
              <a:t>common repeatable workflow processes</a:t>
            </a:r>
          </a:p>
          <a:p>
            <a:pPr marL="742950" lvl="2" indent="-342900">
              <a:lnSpc>
                <a:spcPct val="90000"/>
              </a:lnSpc>
              <a:buFont typeface="Wingdings" pitchFamily="2" charset="2"/>
              <a:buChar char="§"/>
            </a:pPr>
            <a:r>
              <a:rPr lang="en-US" sz="2500" dirty="0" smtClean="0">
                <a:cs typeface="ＭＳ Ｐゴシック" pitchFamily="-65" charset="-128"/>
              </a:rPr>
              <a:t>Notifications </a:t>
            </a:r>
            <a:r>
              <a:rPr lang="en-US" sz="2500" dirty="0">
                <a:cs typeface="ＭＳ Ｐゴシック" pitchFamily="-65" charset="-128"/>
              </a:rPr>
              <a:t>via </a:t>
            </a:r>
            <a:r>
              <a:rPr lang="en-US" sz="2500" dirty="0" smtClean="0">
                <a:cs typeface="ＭＳ Ｐゴシック" pitchFamily="-65" charset="-128"/>
              </a:rPr>
              <a:t>email</a:t>
            </a:r>
          </a:p>
          <a:p>
            <a:pPr marL="342900" lvl="1" indent="-342900">
              <a:lnSpc>
                <a:spcPct val="90000"/>
              </a:lnSpc>
              <a:buFont typeface="Wingdings" pitchFamily="2" charset="2"/>
              <a:buChar char="§"/>
            </a:pPr>
            <a:r>
              <a:rPr lang="en-US" sz="2900" dirty="0" smtClean="0">
                <a:cs typeface="ＭＳ Ｐゴシック" pitchFamily="-65" charset="-128"/>
              </a:rPr>
              <a:t>Provides </a:t>
            </a:r>
            <a:r>
              <a:rPr lang="en-US" sz="2900" dirty="0">
                <a:cs typeface="ＭＳ Ｐゴシック" pitchFamily="-65" charset="-128"/>
              </a:rPr>
              <a:t>automated processes for Department and public users</a:t>
            </a:r>
          </a:p>
          <a:p>
            <a:pPr marL="342900" lvl="1" indent="-342900">
              <a:lnSpc>
                <a:spcPct val="90000"/>
              </a:lnSpc>
              <a:buFont typeface="Wingdings" pitchFamily="2" charset="2"/>
              <a:buChar char="§"/>
            </a:pPr>
            <a:r>
              <a:rPr lang="en-US" sz="2900" dirty="0" smtClean="0">
                <a:cs typeface="ＭＳ Ｐゴシック" pitchFamily="-65" charset="-128"/>
              </a:rPr>
              <a:t>Ability </a:t>
            </a:r>
            <a:r>
              <a:rPr lang="en-US" sz="2900" dirty="0">
                <a:cs typeface="ＭＳ Ｐゴシック" pitchFamily="-65" charset="-128"/>
              </a:rPr>
              <a:t>for online, offline and mobile forms processing</a:t>
            </a:r>
          </a:p>
          <a:p>
            <a:pPr marL="342900" lvl="1" indent="-342900">
              <a:lnSpc>
                <a:spcPct val="90000"/>
              </a:lnSpc>
              <a:buFont typeface="Wingdings" pitchFamily="2" charset="2"/>
              <a:buChar char="§"/>
            </a:pPr>
            <a:r>
              <a:rPr lang="en-US" sz="2900" dirty="0" smtClean="0">
                <a:cs typeface="ＭＳ Ｐゴシック" pitchFamily="-65" charset="-128"/>
              </a:rPr>
              <a:t>Automated records disposition</a:t>
            </a:r>
          </a:p>
          <a:p>
            <a:pPr marL="342900" lvl="1" indent="-342900">
              <a:lnSpc>
                <a:spcPct val="90000"/>
              </a:lnSpc>
              <a:buFont typeface="Wingdings" pitchFamily="2" charset="2"/>
              <a:buChar char="§"/>
            </a:pPr>
            <a:r>
              <a:rPr lang="en-US" sz="2900" dirty="0" smtClean="0">
                <a:cs typeface="ＭＳ Ｐゴシック" pitchFamily="-65" charset="-128"/>
              </a:rPr>
              <a:t>Ability </a:t>
            </a:r>
            <a:r>
              <a:rPr lang="en-US" sz="2900" dirty="0">
                <a:cs typeface="ＭＳ Ｐゴシック" pitchFamily="-65" charset="-128"/>
              </a:rPr>
              <a:t>to view business trend analysis and processing </a:t>
            </a:r>
            <a:r>
              <a:rPr lang="en-US" sz="2900" dirty="0" smtClean="0">
                <a:cs typeface="ＭＳ Ｐゴシック" pitchFamily="-65" charset="-128"/>
              </a:rPr>
              <a:t>metrics</a:t>
            </a:r>
          </a:p>
          <a:p>
            <a:pPr marL="0" lvl="1" indent="0">
              <a:lnSpc>
                <a:spcPct val="90000"/>
              </a:lnSpc>
              <a:buNone/>
            </a:pPr>
            <a:endParaRPr lang="en-US" sz="2900" dirty="0">
              <a:cs typeface="ＭＳ Ｐゴシック" pitchFamily="-65" charset="-128"/>
            </a:endParaRPr>
          </a:p>
          <a:p>
            <a:endParaRPr lang="en-US" sz="2400" dirty="0"/>
          </a:p>
        </p:txBody>
      </p:sp>
      <p:sp>
        <p:nvSpPr>
          <p:cNvPr id="3" name="Title 2"/>
          <p:cNvSpPr>
            <a:spLocks noGrp="1"/>
          </p:cNvSpPr>
          <p:nvPr>
            <p:ph type="title"/>
          </p:nvPr>
        </p:nvSpPr>
        <p:spPr/>
        <p:txBody>
          <a:bodyPr>
            <a:normAutofit/>
          </a:bodyPr>
          <a:lstStyle/>
          <a:p>
            <a:r>
              <a:rPr lang="en-US" dirty="0" smtClean="0"/>
              <a:t>What does eForms do for forms management? </a:t>
            </a:r>
            <a:endParaRPr lang="en-US" dirty="0"/>
          </a:p>
        </p:txBody>
      </p:sp>
      <p:sp>
        <p:nvSpPr>
          <p:cNvPr id="4" name="Slide Number Placeholder 3"/>
          <p:cNvSpPr>
            <a:spLocks noGrp="1"/>
          </p:cNvSpPr>
          <p:nvPr>
            <p:ph type="sldNum" sz="quarter" idx="4294967295"/>
          </p:nvPr>
        </p:nvSpPr>
        <p:spPr/>
        <p:txBody>
          <a:bodyPr/>
          <a:lstStyle/>
          <a:p>
            <a:pPr>
              <a:defRPr/>
            </a:pPr>
            <a:fld id="{BE06B082-42C0-4064-8353-3900DAFDD9A0}" type="slidenum">
              <a:rPr lang="en-US" smtClean="0"/>
              <a:pPr>
                <a:defRPr/>
              </a:pPr>
              <a:t>27</a:t>
            </a:fld>
            <a:endParaRPr lang="en-US" dirty="0"/>
          </a:p>
        </p:txBody>
      </p:sp>
    </p:spTree>
    <p:extLst>
      <p:ext uri="{BB962C8B-B14F-4D97-AF65-F5344CB8AC3E}">
        <p14:creationId xmlns:p14="http://schemas.microsoft.com/office/powerpoint/2010/main" val="1932673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r>
              <a:rPr lang="en-US" sz="4000" dirty="0" smtClean="0">
                <a:effectLst>
                  <a:outerShdw blurRad="50800" dist="38100" dir="2700000" algn="tl" rotWithShape="0">
                    <a:prstClr val="black">
                      <a:alpha val="40000"/>
                    </a:prstClr>
                  </a:outerShdw>
                </a:effectLst>
              </a:rPr>
              <a:t>eForms format capabilities</a:t>
            </a:r>
            <a:endParaRPr lang="en-US" sz="4000" dirty="0">
              <a:effectLst>
                <a:outerShdw blurRad="50800" dist="38100" dir="2700000" algn="tl" rotWithShape="0">
                  <a:prstClr val="black">
                    <a:alpha val="40000"/>
                  </a:prstClr>
                </a:outerShdw>
              </a:effectLst>
            </a:endParaRPr>
          </a:p>
        </p:txBody>
      </p:sp>
      <p:sp>
        <p:nvSpPr>
          <p:cNvPr id="5" name="Slide Number Placeholder 4"/>
          <p:cNvSpPr>
            <a:spLocks noGrp="1"/>
          </p:cNvSpPr>
          <p:nvPr>
            <p:ph type="sldNum" sz="quarter" idx="4294967295"/>
          </p:nvPr>
        </p:nvSpPr>
        <p:spPr>
          <a:xfrm>
            <a:off x="4273550" y="6400800"/>
            <a:ext cx="596900" cy="365125"/>
          </a:xfrm>
          <a:prstGeom prst="rect">
            <a:avLst/>
          </a:prstGeom>
        </p:spPr>
        <p:txBody>
          <a:bodyPr/>
          <a:lstStyle/>
          <a:p>
            <a:pPr>
              <a:defRPr/>
            </a:pPr>
            <a:fld id="{18B57994-0977-412E-9B89-066DB19AAABE}" type="slidenum">
              <a:rPr lang="en-US" smtClean="0"/>
              <a:pPr>
                <a:defRPr/>
              </a:pPr>
              <a:t>28</a:t>
            </a:fld>
            <a:endParaRPr lang="en-US" dirty="0"/>
          </a:p>
        </p:txBody>
      </p:sp>
      <p:grpSp>
        <p:nvGrpSpPr>
          <p:cNvPr id="6" name="Group 5"/>
          <p:cNvGrpSpPr/>
          <p:nvPr/>
        </p:nvGrpSpPr>
        <p:grpSpPr>
          <a:xfrm>
            <a:off x="6714477" y="752486"/>
            <a:ext cx="2047246" cy="4775186"/>
            <a:chOff x="6714477" y="1066800"/>
            <a:chExt cx="2047246" cy="4913874"/>
          </a:xfrm>
        </p:grpSpPr>
        <p:grpSp>
          <p:nvGrpSpPr>
            <p:cNvPr id="7" name="Group 6"/>
            <p:cNvGrpSpPr/>
            <p:nvPr/>
          </p:nvGrpSpPr>
          <p:grpSpPr>
            <a:xfrm>
              <a:off x="6714477" y="1828800"/>
              <a:ext cx="2042160" cy="320040"/>
              <a:chOff x="5334000" y="914400"/>
              <a:chExt cx="2042160" cy="457200"/>
            </a:xfrm>
          </p:grpSpPr>
          <p:sp>
            <p:nvSpPr>
              <p:cNvPr id="45" name="Rectangle 44"/>
              <p:cNvSpPr/>
              <p:nvPr/>
            </p:nvSpPr>
            <p:spPr>
              <a:xfrm>
                <a:off x="5334000" y="914400"/>
                <a:ext cx="2042160" cy="457200"/>
              </a:xfrm>
              <a:prstGeom prst="rect">
                <a:avLst/>
              </a:prstGeom>
              <a:gradFill flip="none" rotWithShape="1">
                <a:gsLst>
                  <a:gs pos="100000">
                    <a:srgbClr val="FF0000"/>
                  </a:gs>
                  <a:gs pos="0">
                    <a:srgbClr val="820000"/>
                  </a:gs>
                  <a:gs pos="24000">
                    <a:srgbClr val="C00000"/>
                  </a:gs>
                </a:gsLst>
                <a:lin ang="16200000" scaled="1"/>
                <a:tileRect/>
              </a:gradFill>
              <a:ln w="19050">
                <a:gradFill flip="none" rotWithShape="1">
                  <a:gsLst>
                    <a:gs pos="0">
                      <a:srgbClr val="C00000"/>
                    </a:gs>
                    <a:gs pos="100000">
                      <a:srgbClr val="FF000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46" name="Oval 45"/>
              <p:cNvSpPr/>
              <p:nvPr/>
            </p:nvSpPr>
            <p:spPr>
              <a:xfrm>
                <a:off x="6195060" y="96774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dirty="0">
                    <a:effectLst>
                      <a:outerShdw blurRad="50800" dist="38100" dir="5400000" algn="t" rotWithShape="0">
                        <a:prstClr val="black">
                          <a:alpha val="40000"/>
                        </a:prstClr>
                      </a:outerShdw>
                    </a:effectLst>
                    <a:sym typeface="Wingdings"/>
                  </a:rPr>
                  <a:t>X</a:t>
                </a:r>
                <a:endParaRPr lang="en-US" b="1" dirty="0">
                  <a:effectLst>
                    <a:outerShdw blurRad="50800" dist="38100" dir="5400000" algn="t" rotWithShape="0">
                      <a:prstClr val="black">
                        <a:alpha val="40000"/>
                      </a:prstClr>
                    </a:outerShdw>
                  </a:effectLst>
                </a:endParaRPr>
              </a:p>
            </p:txBody>
          </p:sp>
        </p:grpSp>
        <p:grpSp>
          <p:nvGrpSpPr>
            <p:cNvPr id="8" name="Group 7"/>
            <p:cNvGrpSpPr/>
            <p:nvPr/>
          </p:nvGrpSpPr>
          <p:grpSpPr>
            <a:xfrm>
              <a:off x="6714477" y="2133600"/>
              <a:ext cx="2042160" cy="320040"/>
              <a:chOff x="5334000" y="914400"/>
              <a:chExt cx="2042160" cy="457200"/>
            </a:xfrm>
          </p:grpSpPr>
          <p:sp>
            <p:nvSpPr>
              <p:cNvPr id="43" name="Rectangle 42"/>
              <p:cNvSpPr/>
              <p:nvPr/>
            </p:nvSpPr>
            <p:spPr>
              <a:xfrm>
                <a:off x="5334000" y="914400"/>
                <a:ext cx="2042160" cy="457200"/>
              </a:xfrm>
              <a:prstGeom prst="rect">
                <a:avLst/>
              </a:prstGeom>
              <a:gradFill flip="none" rotWithShape="1">
                <a:gsLst>
                  <a:gs pos="100000">
                    <a:srgbClr val="FF0000"/>
                  </a:gs>
                  <a:gs pos="0">
                    <a:srgbClr val="820000"/>
                  </a:gs>
                  <a:gs pos="24000">
                    <a:srgbClr val="C00000"/>
                  </a:gs>
                </a:gsLst>
                <a:lin ang="16200000" scaled="1"/>
                <a:tileRect/>
              </a:gradFill>
              <a:ln w="19050">
                <a:gradFill flip="none" rotWithShape="1">
                  <a:gsLst>
                    <a:gs pos="0">
                      <a:srgbClr val="C00000"/>
                    </a:gs>
                    <a:gs pos="100000">
                      <a:srgbClr val="FF000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44" name="Oval 43"/>
              <p:cNvSpPr/>
              <p:nvPr/>
            </p:nvSpPr>
            <p:spPr>
              <a:xfrm>
                <a:off x="6195060" y="96774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dirty="0">
                    <a:effectLst>
                      <a:outerShdw blurRad="50800" dist="38100" dir="5400000" algn="t" rotWithShape="0">
                        <a:prstClr val="black">
                          <a:alpha val="40000"/>
                        </a:prstClr>
                      </a:outerShdw>
                    </a:effectLst>
                    <a:sym typeface="Wingdings"/>
                  </a:rPr>
                  <a:t>X</a:t>
                </a:r>
                <a:endParaRPr lang="en-US" b="1" dirty="0">
                  <a:effectLst>
                    <a:outerShdw blurRad="50800" dist="38100" dir="5400000" algn="t" rotWithShape="0">
                      <a:prstClr val="black">
                        <a:alpha val="40000"/>
                      </a:prstClr>
                    </a:outerShdw>
                  </a:effectLst>
                </a:endParaRPr>
              </a:p>
            </p:txBody>
          </p:sp>
        </p:grpSp>
        <p:grpSp>
          <p:nvGrpSpPr>
            <p:cNvPr id="9" name="Group 8"/>
            <p:cNvGrpSpPr/>
            <p:nvPr/>
          </p:nvGrpSpPr>
          <p:grpSpPr>
            <a:xfrm>
              <a:off x="6718150" y="2453640"/>
              <a:ext cx="2042160" cy="320040"/>
              <a:chOff x="5334000" y="914400"/>
              <a:chExt cx="2042160" cy="457200"/>
            </a:xfrm>
          </p:grpSpPr>
          <p:sp>
            <p:nvSpPr>
              <p:cNvPr id="41" name="Rectangle 40"/>
              <p:cNvSpPr/>
              <p:nvPr/>
            </p:nvSpPr>
            <p:spPr>
              <a:xfrm>
                <a:off x="5334000" y="914400"/>
                <a:ext cx="2042160" cy="457200"/>
              </a:xfrm>
              <a:prstGeom prst="rect">
                <a:avLst/>
              </a:prstGeom>
              <a:gradFill flip="none" rotWithShape="1">
                <a:gsLst>
                  <a:gs pos="100000">
                    <a:srgbClr val="FF0000"/>
                  </a:gs>
                  <a:gs pos="0">
                    <a:srgbClr val="820000"/>
                  </a:gs>
                  <a:gs pos="24000">
                    <a:srgbClr val="C00000"/>
                  </a:gs>
                </a:gsLst>
                <a:lin ang="16200000" scaled="1"/>
                <a:tileRect/>
              </a:gradFill>
              <a:ln w="19050">
                <a:gradFill flip="none" rotWithShape="1">
                  <a:gsLst>
                    <a:gs pos="0">
                      <a:srgbClr val="C00000"/>
                    </a:gs>
                    <a:gs pos="100000">
                      <a:srgbClr val="FF000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42" name="Oval 41"/>
              <p:cNvSpPr/>
              <p:nvPr/>
            </p:nvSpPr>
            <p:spPr>
              <a:xfrm>
                <a:off x="6195060" y="96774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dirty="0">
                    <a:effectLst>
                      <a:outerShdw blurRad="50800" dist="38100" dir="5400000" algn="t" rotWithShape="0">
                        <a:prstClr val="black">
                          <a:alpha val="40000"/>
                        </a:prstClr>
                      </a:outerShdw>
                    </a:effectLst>
                    <a:sym typeface="Wingdings"/>
                  </a:rPr>
                  <a:t>X</a:t>
                </a:r>
                <a:endParaRPr lang="en-US" b="1" dirty="0">
                  <a:effectLst>
                    <a:outerShdw blurRad="50800" dist="38100" dir="5400000" algn="t" rotWithShape="0">
                      <a:prstClr val="black">
                        <a:alpha val="40000"/>
                      </a:prstClr>
                    </a:outerShdw>
                  </a:effectLst>
                </a:endParaRPr>
              </a:p>
            </p:txBody>
          </p:sp>
        </p:grpSp>
        <p:grpSp>
          <p:nvGrpSpPr>
            <p:cNvPr id="10" name="Group 9"/>
            <p:cNvGrpSpPr/>
            <p:nvPr/>
          </p:nvGrpSpPr>
          <p:grpSpPr>
            <a:xfrm>
              <a:off x="6718150" y="2773680"/>
              <a:ext cx="2042160" cy="320040"/>
              <a:chOff x="5334000" y="914400"/>
              <a:chExt cx="2042160" cy="457200"/>
            </a:xfrm>
          </p:grpSpPr>
          <p:sp>
            <p:nvSpPr>
              <p:cNvPr id="39" name="Rectangle 38"/>
              <p:cNvSpPr/>
              <p:nvPr/>
            </p:nvSpPr>
            <p:spPr>
              <a:xfrm>
                <a:off x="5334000" y="914400"/>
                <a:ext cx="2042160" cy="457200"/>
              </a:xfrm>
              <a:prstGeom prst="rect">
                <a:avLst/>
              </a:prstGeom>
              <a:gradFill flip="none" rotWithShape="1">
                <a:gsLst>
                  <a:gs pos="100000">
                    <a:srgbClr val="FF0000"/>
                  </a:gs>
                  <a:gs pos="0">
                    <a:srgbClr val="820000"/>
                  </a:gs>
                  <a:gs pos="24000">
                    <a:srgbClr val="C00000"/>
                  </a:gs>
                </a:gsLst>
                <a:lin ang="16200000" scaled="1"/>
                <a:tileRect/>
              </a:gradFill>
              <a:ln w="19050">
                <a:gradFill flip="none" rotWithShape="1">
                  <a:gsLst>
                    <a:gs pos="0">
                      <a:srgbClr val="C00000"/>
                    </a:gs>
                    <a:gs pos="100000">
                      <a:srgbClr val="FF000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40" name="Oval 39"/>
              <p:cNvSpPr/>
              <p:nvPr/>
            </p:nvSpPr>
            <p:spPr>
              <a:xfrm>
                <a:off x="6195060" y="96774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dirty="0">
                    <a:effectLst>
                      <a:outerShdw blurRad="50800" dist="38100" dir="5400000" algn="t" rotWithShape="0">
                        <a:prstClr val="black">
                          <a:alpha val="40000"/>
                        </a:prstClr>
                      </a:outerShdw>
                    </a:effectLst>
                    <a:sym typeface="Wingdings"/>
                  </a:rPr>
                  <a:t>X</a:t>
                </a:r>
                <a:endParaRPr lang="en-US" b="1" dirty="0">
                  <a:effectLst>
                    <a:outerShdw blurRad="50800" dist="38100" dir="5400000" algn="t" rotWithShape="0">
                      <a:prstClr val="black">
                        <a:alpha val="40000"/>
                      </a:prstClr>
                    </a:outerShdw>
                  </a:effectLst>
                </a:endParaRPr>
              </a:p>
            </p:txBody>
          </p:sp>
        </p:grpSp>
        <p:grpSp>
          <p:nvGrpSpPr>
            <p:cNvPr id="11" name="Group 10"/>
            <p:cNvGrpSpPr/>
            <p:nvPr/>
          </p:nvGrpSpPr>
          <p:grpSpPr>
            <a:xfrm>
              <a:off x="6717904" y="3093720"/>
              <a:ext cx="2042160" cy="320040"/>
              <a:chOff x="5334000" y="914400"/>
              <a:chExt cx="2042160" cy="457200"/>
            </a:xfrm>
          </p:grpSpPr>
          <p:sp>
            <p:nvSpPr>
              <p:cNvPr id="37" name="Rectangle 36"/>
              <p:cNvSpPr/>
              <p:nvPr/>
            </p:nvSpPr>
            <p:spPr>
              <a:xfrm>
                <a:off x="5334000" y="914400"/>
                <a:ext cx="2042160" cy="457200"/>
              </a:xfrm>
              <a:prstGeom prst="rect">
                <a:avLst/>
              </a:prstGeom>
              <a:gradFill flip="none" rotWithShape="1">
                <a:gsLst>
                  <a:gs pos="100000">
                    <a:srgbClr val="FF0000"/>
                  </a:gs>
                  <a:gs pos="0">
                    <a:srgbClr val="820000"/>
                  </a:gs>
                  <a:gs pos="24000">
                    <a:srgbClr val="C00000"/>
                  </a:gs>
                </a:gsLst>
                <a:lin ang="16200000" scaled="1"/>
                <a:tileRect/>
              </a:gradFill>
              <a:ln w="19050">
                <a:gradFill flip="none" rotWithShape="1">
                  <a:gsLst>
                    <a:gs pos="0">
                      <a:srgbClr val="C00000"/>
                    </a:gs>
                    <a:gs pos="100000">
                      <a:srgbClr val="FF000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38" name="Oval 37"/>
              <p:cNvSpPr/>
              <p:nvPr/>
            </p:nvSpPr>
            <p:spPr>
              <a:xfrm>
                <a:off x="6195060" y="96774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dirty="0">
                    <a:effectLst>
                      <a:outerShdw blurRad="50800" dist="38100" dir="5400000" algn="t" rotWithShape="0">
                        <a:prstClr val="black">
                          <a:alpha val="40000"/>
                        </a:prstClr>
                      </a:outerShdw>
                    </a:effectLst>
                    <a:sym typeface="Wingdings"/>
                  </a:rPr>
                  <a:t>X</a:t>
                </a:r>
                <a:endParaRPr lang="en-US" b="1" dirty="0">
                  <a:effectLst>
                    <a:outerShdw blurRad="50800" dist="38100" dir="5400000" algn="t" rotWithShape="0">
                      <a:prstClr val="black">
                        <a:alpha val="40000"/>
                      </a:prstClr>
                    </a:outerShdw>
                  </a:effectLst>
                </a:endParaRPr>
              </a:p>
            </p:txBody>
          </p:sp>
        </p:grpSp>
        <p:grpSp>
          <p:nvGrpSpPr>
            <p:cNvPr id="12" name="Group 11"/>
            <p:cNvGrpSpPr/>
            <p:nvPr/>
          </p:nvGrpSpPr>
          <p:grpSpPr>
            <a:xfrm>
              <a:off x="6718150" y="3413760"/>
              <a:ext cx="2042160" cy="320040"/>
              <a:chOff x="5334000" y="914400"/>
              <a:chExt cx="2042160" cy="457200"/>
            </a:xfrm>
          </p:grpSpPr>
          <p:sp>
            <p:nvSpPr>
              <p:cNvPr id="35" name="Rectangle 34"/>
              <p:cNvSpPr/>
              <p:nvPr/>
            </p:nvSpPr>
            <p:spPr>
              <a:xfrm>
                <a:off x="5334000" y="914400"/>
                <a:ext cx="2042160" cy="457200"/>
              </a:xfrm>
              <a:prstGeom prst="rect">
                <a:avLst/>
              </a:prstGeom>
              <a:gradFill flip="none" rotWithShape="1">
                <a:gsLst>
                  <a:gs pos="100000">
                    <a:srgbClr val="FF0000"/>
                  </a:gs>
                  <a:gs pos="0">
                    <a:srgbClr val="820000"/>
                  </a:gs>
                  <a:gs pos="24000">
                    <a:srgbClr val="C00000"/>
                  </a:gs>
                </a:gsLst>
                <a:lin ang="16200000" scaled="1"/>
                <a:tileRect/>
              </a:gradFill>
              <a:ln w="19050">
                <a:gradFill flip="none" rotWithShape="1">
                  <a:gsLst>
                    <a:gs pos="0">
                      <a:srgbClr val="C00000"/>
                    </a:gs>
                    <a:gs pos="100000">
                      <a:srgbClr val="FF000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36" name="Oval 35"/>
              <p:cNvSpPr/>
              <p:nvPr/>
            </p:nvSpPr>
            <p:spPr>
              <a:xfrm>
                <a:off x="6195060" y="96774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dirty="0">
                    <a:effectLst>
                      <a:outerShdw blurRad="50800" dist="38100" dir="5400000" algn="t" rotWithShape="0">
                        <a:prstClr val="black">
                          <a:alpha val="40000"/>
                        </a:prstClr>
                      </a:outerShdw>
                    </a:effectLst>
                    <a:sym typeface="Wingdings"/>
                  </a:rPr>
                  <a:t>X</a:t>
                </a:r>
                <a:endParaRPr lang="en-US" b="1" dirty="0">
                  <a:effectLst>
                    <a:outerShdw blurRad="50800" dist="38100" dir="5400000" algn="t" rotWithShape="0">
                      <a:prstClr val="black">
                        <a:alpha val="40000"/>
                      </a:prstClr>
                    </a:outerShdw>
                  </a:effectLst>
                </a:endParaRPr>
              </a:p>
            </p:txBody>
          </p:sp>
        </p:grpSp>
        <p:grpSp>
          <p:nvGrpSpPr>
            <p:cNvPr id="13" name="Group 12"/>
            <p:cNvGrpSpPr/>
            <p:nvPr/>
          </p:nvGrpSpPr>
          <p:grpSpPr>
            <a:xfrm>
              <a:off x="6717658" y="3733800"/>
              <a:ext cx="2042160" cy="320040"/>
              <a:chOff x="5334000" y="914400"/>
              <a:chExt cx="2042160" cy="457200"/>
            </a:xfrm>
          </p:grpSpPr>
          <p:sp>
            <p:nvSpPr>
              <p:cNvPr id="33" name="Rectangle 32"/>
              <p:cNvSpPr/>
              <p:nvPr/>
            </p:nvSpPr>
            <p:spPr>
              <a:xfrm>
                <a:off x="5334000" y="914400"/>
                <a:ext cx="2042160" cy="457200"/>
              </a:xfrm>
              <a:prstGeom prst="rect">
                <a:avLst/>
              </a:prstGeom>
              <a:gradFill flip="none" rotWithShape="1">
                <a:gsLst>
                  <a:gs pos="100000">
                    <a:srgbClr val="FF0000"/>
                  </a:gs>
                  <a:gs pos="0">
                    <a:srgbClr val="820000"/>
                  </a:gs>
                  <a:gs pos="24000">
                    <a:srgbClr val="C00000"/>
                  </a:gs>
                </a:gsLst>
                <a:lin ang="16200000" scaled="1"/>
                <a:tileRect/>
              </a:gradFill>
              <a:ln w="19050">
                <a:gradFill flip="none" rotWithShape="1">
                  <a:gsLst>
                    <a:gs pos="0">
                      <a:srgbClr val="C00000"/>
                    </a:gs>
                    <a:gs pos="100000">
                      <a:srgbClr val="FF000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34" name="Oval 33"/>
              <p:cNvSpPr/>
              <p:nvPr/>
            </p:nvSpPr>
            <p:spPr>
              <a:xfrm>
                <a:off x="6195060" y="96774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dirty="0">
                    <a:effectLst>
                      <a:outerShdw blurRad="50800" dist="38100" dir="5400000" algn="t" rotWithShape="0">
                        <a:prstClr val="black">
                          <a:alpha val="40000"/>
                        </a:prstClr>
                      </a:outerShdw>
                    </a:effectLst>
                    <a:sym typeface="Wingdings"/>
                  </a:rPr>
                  <a:t>X</a:t>
                </a:r>
                <a:endParaRPr lang="en-US" b="1" dirty="0">
                  <a:effectLst>
                    <a:outerShdw blurRad="50800" dist="38100" dir="5400000" algn="t" rotWithShape="0">
                      <a:prstClr val="black">
                        <a:alpha val="40000"/>
                      </a:prstClr>
                    </a:outerShdw>
                  </a:effectLst>
                </a:endParaRPr>
              </a:p>
            </p:txBody>
          </p:sp>
        </p:grpSp>
        <p:grpSp>
          <p:nvGrpSpPr>
            <p:cNvPr id="14" name="Group 13"/>
            <p:cNvGrpSpPr/>
            <p:nvPr/>
          </p:nvGrpSpPr>
          <p:grpSpPr>
            <a:xfrm>
              <a:off x="6718150" y="4049766"/>
              <a:ext cx="2042160" cy="320040"/>
              <a:chOff x="5334000" y="914400"/>
              <a:chExt cx="2042160" cy="457200"/>
            </a:xfrm>
          </p:grpSpPr>
          <p:sp>
            <p:nvSpPr>
              <p:cNvPr id="31" name="Rectangle 30"/>
              <p:cNvSpPr/>
              <p:nvPr/>
            </p:nvSpPr>
            <p:spPr>
              <a:xfrm>
                <a:off x="5334000" y="914400"/>
                <a:ext cx="2042160" cy="457200"/>
              </a:xfrm>
              <a:prstGeom prst="rect">
                <a:avLst/>
              </a:prstGeom>
              <a:gradFill flip="none" rotWithShape="1">
                <a:gsLst>
                  <a:gs pos="100000">
                    <a:srgbClr val="FF0000"/>
                  </a:gs>
                  <a:gs pos="0">
                    <a:srgbClr val="820000"/>
                  </a:gs>
                  <a:gs pos="24000">
                    <a:srgbClr val="C00000"/>
                  </a:gs>
                </a:gsLst>
                <a:lin ang="16200000" scaled="1"/>
                <a:tileRect/>
              </a:gradFill>
              <a:ln w="19050">
                <a:gradFill flip="none" rotWithShape="1">
                  <a:gsLst>
                    <a:gs pos="0">
                      <a:srgbClr val="C00000"/>
                    </a:gs>
                    <a:gs pos="100000">
                      <a:srgbClr val="FF000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32" name="Oval 31"/>
              <p:cNvSpPr/>
              <p:nvPr/>
            </p:nvSpPr>
            <p:spPr>
              <a:xfrm>
                <a:off x="6195060" y="96774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dirty="0">
                    <a:effectLst>
                      <a:outerShdw blurRad="50800" dist="38100" dir="5400000" algn="t" rotWithShape="0">
                        <a:prstClr val="black">
                          <a:alpha val="40000"/>
                        </a:prstClr>
                      </a:outerShdw>
                    </a:effectLst>
                    <a:sym typeface="Wingdings"/>
                  </a:rPr>
                  <a:t>X</a:t>
                </a:r>
                <a:endParaRPr lang="en-US" b="1" dirty="0">
                  <a:effectLst>
                    <a:outerShdw blurRad="50800" dist="38100" dir="5400000" algn="t" rotWithShape="0">
                      <a:prstClr val="black">
                        <a:alpha val="40000"/>
                      </a:prstClr>
                    </a:outerShdw>
                  </a:effectLst>
                </a:endParaRPr>
              </a:p>
            </p:txBody>
          </p:sp>
        </p:grpSp>
        <p:grpSp>
          <p:nvGrpSpPr>
            <p:cNvPr id="15" name="Group 14"/>
            <p:cNvGrpSpPr/>
            <p:nvPr/>
          </p:nvGrpSpPr>
          <p:grpSpPr>
            <a:xfrm>
              <a:off x="6718150" y="4369806"/>
              <a:ext cx="2042160" cy="320040"/>
              <a:chOff x="5334000" y="914400"/>
              <a:chExt cx="2042160" cy="457200"/>
            </a:xfrm>
          </p:grpSpPr>
          <p:sp>
            <p:nvSpPr>
              <p:cNvPr id="29" name="Rectangle 28"/>
              <p:cNvSpPr/>
              <p:nvPr/>
            </p:nvSpPr>
            <p:spPr>
              <a:xfrm>
                <a:off x="5334000" y="914400"/>
                <a:ext cx="2042160" cy="457200"/>
              </a:xfrm>
              <a:prstGeom prst="rect">
                <a:avLst/>
              </a:prstGeom>
              <a:gradFill flip="none" rotWithShape="1">
                <a:gsLst>
                  <a:gs pos="100000">
                    <a:srgbClr val="FF0000"/>
                  </a:gs>
                  <a:gs pos="0">
                    <a:srgbClr val="820000"/>
                  </a:gs>
                  <a:gs pos="24000">
                    <a:srgbClr val="C00000"/>
                  </a:gs>
                </a:gsLst>
                <a:lin ang="16200000" scaled="1"/>
                <a:tileRect/>
              </a:gradFill>
              <a:ln w="19050">
                <a:gradFill flip="none" rotWithShape="1">
                  <a:gsLst>
                    <a:gs pos="0">
                      <a:srgbClr val="C00000"/>
                    </a:gs>
                    <a:gs pos="100000">
                      <a:srgbClr val="FF000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30" name="Oval 29"/>
              <p:cNvSpPr/>
              <p:nvPr/>
            </p:nvSpPr>
            <p:spPr>
              <a:xfrm>
                <a:off x="6195060" y="96774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dirty="0">
                    <a:effectLst>
                      <a:outerShdw blurRad="50800" dist="38100" dir="5400000" algn="t" rotWithShape="0">
                        <a:prstClr val="black">
                          <a:alpha val="40000"/>
                        </a:prstClr>
                      </a:outerShdw>
                    </a:effectLst>
                    <a:sym typeface="Wingdings"/>
                  </a:rPr>
                  <a:t>X</a:t>
                </a:r>
                <a:endParaRPr lang="en-US" b="1" dirty="0">
                  <a:effectLst>
                    <a:outerShdw blurRad="50800" dist="38100" dir="5400000" algn="t" rotWithShape="0">
                      <a:prstClr val="black">
                        <a:alpha val="40000"/>
                      </a:prstClr>
                    </a:outerShdw>
                  </a:effectLst>
                </a:endParaRPr>
              </a:p>
            </p:txBody>
          </p:sp>
        </p:grpSp>
        <p:grpSp>
          <p:nvGrpSpPr>
            <p:cNvPr id="16" name="Group 15"/>
            <p:cNvGrpSpPr/>
            <p:nvPr/>
          </p:nvGrpSpPr>
          <p:grpSpPr>
            <a:xfrm>
              <a:off x="6719563" y="4689844"/>
              <a:ext cx="2042160" cy="320040"/>
              <a:chOff x="5334000" y="914400"/>
              <a:chExt cx="2042160" cy="457200"/>
            </a:xfrm>
          </p:grpSpPr>
          <p:sp>
            <p:nvSpPr>
              <p:cNvPr id="27" name="Rectangle 26"/>
              <p:cNvSpPr/>
              <p:nvPr/>
            </p:nvSpPr>
            <p:spPr>
              <a:xfrm>
                <a:off x="5334000" y="914400"/>
                <a:ext cx="2042160" cy="457200"/>
              </a:xfrm>
              <a:prstGeom prst="rect">
                <a:avLst/>
              </a:prstGeom>
              <a:gradFill flip="none" rotWithShape="1">
                <a:gsLst>
                  <a:gs pos="100000">
                    <a:srgbClr val="FF0000"/>
                  </a:gs>
                  <a:gs pos="0">
                    <a:srgbClr val="820000"/>
                  </a:gs>
                  <a:gs pos="24000">
                    <a:srgbClr val="C00000"/>
                  </a:gs>
                </a:gsLst>
                <a:lin ang="16200000" scaled="1"/>
                <a:tileRect/>
              </a:gradFill>
              <a:ln w="19050">
                <a:gradFill flip="none" rotWithShape="1">
                  <a:gsLst>
                    <a:gs pos="0">
                      <a:srgbClr val="C00000"/>
                    </a:gs>
                    <a:gs pos="100000">
                      <a:srgbClr val="FF000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28" name="Oval 27"/>
              <p:cNvSpPr/>
              <p:nvPr/>
            </p:nvSpPr>
            <p:spPr>
              <a:xfrm>
                <a:off x="6195060" y="96774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dirty="0">
                    <a:effectLst>
                      <a:outerShdw blurRad="50800" dist="38100" dir="5400000" algn="t" rotWithShape="0">
                        <a:prstClr val="black">
                          <a:alpha val="40000"/>
                        </a:prstClr>
                      </a:outerShdw>
                    </a:effectLst>
                    <a:sym typeface="Wingdings"/>
                  </a:rPr>
                  <a:t>X</a:t>
                </a:r>
                <a:endParaRPr lang="en-US" b="1" dirty="0">
                  <a:effectLst>
                    <a:outerShdw blurRad="50800" dist="38100" dir="5400000" algn="t" rotWithShape="0">
                      <a:prstClr val="black">
                        <a:alpha val="40000"/>
                      </a:prstClr>
                    </a:outerShdw>
                  </a:effectLst>
                </a:endParaRPr>
              </a:p>
            </p:txBody>
          </p:sp>
        </p:grpSp>
        <p:grpSp>
          <p:nvGrpSpPr>
            <p:cNvPr id="17" name="Group 16"/>
            <p:cNvGrpSpPr/>
            <p:nvPr/>
          </p:nvGrpSpPr>
          <p:grpSpPr>
            <a:xfrm>
              <a:off x="6717412" y="5009886"/>
              <a:ext cx="2042160" cy="320040"/>
              <a:chOff x="5334000" y="914400"/>
              <a:chExt cx="2042160" cy="457200"/>
            </a:xfrm>
          </p:grpSpPr>
          <p:sp>
            <p:nvSpPr>
              <p:cNvPr id="25" name="Rectangle 24"/>
              <p:cNvSpPr/>
              <p:nvPr/>
            </p:nvSpPr>
            <p:spPr>
              <a:xfrm>
                <a:off x="5334000" y="914400"/>
                <a:ext cx="2042160" cy="457200"/>
              </a:xfrm>
              <a:prstGeom prst="rect">
                <a:avLst/>
              </a:prstGeom>
              <a:gradFill flip="none" rotWithShape="1">
                <a:gsLst>
                  <a:gs pos="100000">
                    <a:srgbClr val="FF0000"/>
                  </a:gs>
                  <a:gs pos="0">
                    <a:srgbClr val="820000"/>
                  </a:gs>
                  <a:gs pos="24000">
                    <a:srgbClr val="C00000"/>
                  </a:gs>
                </a:gsLst>
                <a:lin ang="16200000" scaled="1"/>
                <a:tileRect/>
              </a:gradFill>
              <a:ln w="19050">
                <a:gradFill flip="none" rotWithShape="1">
                  <a:gsLst>
                    <a:gs pos="0">
                      <a:srgbClr val="C00000"/>
                    </a:gs>
                    <a:gs pos="100000">
                      <a:srgbClr val="FF000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26" name="Oval 25"/>
              <p:cNvSpPr/>
              <p:nvPr/>
            </p:nvSpPr>
            <p:spPr>
              <a:xfrm>
                <a:off x="6195060" y="96774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dirty="0">
                    <a:effectLst>
                      <a:outerShdw blurRad="50800" dist="38100" dir="5400000" algn="t" rotWithShape="0">
                        <a:prstClr val="black">
                          <a:alpha val="40000"/>
                        </a:prstClr>
                      </a:outerShdw>
                    </a:effectLst>
                    <a:sym typeface="Wingdings"/>
                  </a:rPr>
                  <a:t>X</a:t>
                </a:r>
                <a:endParaRPr lang="en-US" b="1" dirty="0">
                  <a:effectLst>
                    <a:outerShdw blurRad="50800" dist="38100" dir="5400000" algn="t" rotWithShape="0">
                      <a:prstClr val="black">
                        <a:alpha val="40000"/>
                      </a:prstClr>
                    </a:outerShdw>
                  </a:effectLst>
                </a:endParaRPr>
              </a:p>
            </p:txBody>
          </p:sp>
        </p:grpSp>
        <p:grpSp>
          <p:nvGrpSpPr>
            <p:cNvPr id="18" name="Group 17"/>
            <p:cNvGrpSpPr/>
            <p:nvPr/>
          </p:nvGrpSpPr>
          <p:grpSpPr>
            <a:xfrm>
              <a:off x="6717182" y="5329926"/>
              <a:ext cx="2042160" cy="320040"/>
              <a:chOff x="3124200" y="1841484"/>
              <a:chExt cx="2042160" cy="457200"/>
            </a:xfrm>
          </p:grpSpPr>
          <p:sp>
            <p:nvSpPr>
              <p:cNvPr id="23" name="Rectangle 22"/>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24" name="Oval 23"/>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19" name="Group 18"/>
            <p:cNvGrpSpPr/>
            <p:nvPr/>
          </p:nvGrpSpPr>
          <p:grpSpPr>
            <a:xfrm>
              <a:off x="6718150" y="5649964"/>
              <a:ext cx="2042160" cy="320040"/>
              <a:chOff x="3124200" y="1841484"/>
              <a:chExt cx="2042160" cy="457200"/>
            </a:xfrm>
          </p:grpSpPr>
          <p:sp>
            <p:nvSpPr>
              <p:cNvPr id="21" name="Rectangle 20"/>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22" name="Oval 21"/>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sp>
          <p:nvSpPr>
            <p:cNvPr id="20" name="Round Same Side Corner Rectangle 19"/>
            <p:cNvSpPr/>
            <p:nvPr/>
          </p:nvSpPr>
          <p:spPr>
            <a:xfrm>
              <a:off x="6717412" y="1066800"/>
              <a:ext cx="2042652" cy="4913874"/>
            </a:xfrm>
            <a:prstGeom prst="round2SameRect">
              <a:avLst>
                <a:gd name="adj1" fmla="val 16667"/>
                <a:gd name="adj2" fmla="val 0"/>
              </a:avLst>
            </a:prstGeom>
            <a:no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t"/>
            <a:lstStyle/>
            <a:p>
              <a:pPr algn="ctr">
                <a:lnSpc>
                  <a:spcPts val="1300"/>
                </a:lnSpc>
              </a:pPr>
              <a:r>
                <a:rPr lang="en-US" dirty="0">
                  <a:solidFill>
                    <a:schemeClr val="tx1"/>
                  </a:solidFill>
                  <a:effectLst>
                    <a:outerShdw blurRad="63500" dist="25400" dir="5400000" algn="t" rotWithShape="0">
                      <a:prstClr val="black">
                        <a:alpha val="30000"/>
                      </a:prstClr>
                    </a:outerShdw>
                  </a:effectLst>
                  <a:cs typeface="Arial" pitchFamily="34" charset="0"/>
                </a:rPr>
                <a:t>Printable </a:t>
              </a:r>
              <a:r>
                <a:rPr lang="en-US" dirty="0" smtClean="0">
                  <a:solidFill>
                    <a:schemeClr val="tx1"/>
                  </a:solidFill>
                  <a:effectLst>
                    <a:outerShdw blurRad="63500" dist="25400" dir="5400000" algn="t" rotWithShape="0">
                      <a:prstClr val="black">
                        <a:alpha val="30000"/>
                      </a:prstClr>
                    </a:outerShdw>
                  </a:effectLst>
                  <a:cs typeface="Arial" pitchFamily="34" charset="0"/>
                </a:rPr>
                <a:t>PDF</a:t>
              </a:r>
            </a:p>
            <a:p>
              <a:pPr algn="ctr">
                <a:lnSpc>
                  <a:spcPts val="1300"/>
                </a:lnSpc>
              </a:pPr>
              <a:r>
                <a:rPr lang="en-US" sz="1200" dirty="0" smtClean="0">
                  <a:solidFill>
                    <a:schemeClr val="tx1"/>
                  </a:solidFill>
                  <a:effectLst>
                    <a:outerShdw blurRad="63500" dist="25400" dir="5400000" algn="t" rotWithShape="0">
                      <a:prstClr val="black">
                        <a:alpha val="30000"/>
                      </a:prstClr>
                    </a:outerShdw>
                  </a:effectLst>
                  <a:cs typeface="Arial" pitchFamily="34" charset="0"/>
                </a:rPr>
                <a:t>(Print and fill out)</a:t>
              </a:r>
              <a:endParaRPr lang="en-US" sz="1200" dirty="0">
                <a:solidFill>
                  <a:schemeClr val="tx1"/>
                </a:solidFill>
                <a:effectLst>
                  <a:outerShdw blurRad="63500" dist="25400" dir="5400000" algn="t" rotWithShape="0">
                    <a:prstClr val="black">
                      <a:alpha val="30000"/>
                    </a:prstClr>
                  </a:outerShdw>
                </a:effectLst>
                <a:cs typeface="Arial" pitchFamily="34" charset="0"/>
              </a:endParaRPr>
            </a:p>
          </p:txBody>
        </p:sp>
      </p:grpSp>
      <p:grpSp>
        <p:nvGrpSpPr>
          <p:cNvPr id="47" name="Group 46"/>
          <p:cNvGrpSpPr/>
          <p:nvPr/>
        </p:nvGrpSpPr>
        <p:grpSpPr>
          <a:xfrm>
            <a:off x="4659782" y="752485"/>
            <a:ext cx="2057876" cy="4775188"/>
            <a:chOff x="4659782" y="801125"/>
            <a:chExt cx="2057876" cy="4913875"/>
          </a:xfrm>
        </p:grpSpPr>
        <p:grpSp>
          <p:nvGrpSpPr>
            <p:cNvPr id="48" name="Group 47"/>
            <p:cNvGrpSpPr/>
            <p:nvPr/>
          </p:nvGrpSpPr>
          <p:grpSpPr>
            <a:xfrm>
              <a:off x="4667878" y="1563126"/>
              <a:ext cx="2042160" cy="320040"/>
              <a:chOff x="5334000" y="914400"/>
              <a:chExt cx="2042160" cy="457200"/>
            </a:xfrm>
          </p:grpSpPr>
          <p:sp>
            <p:nvSpPr>
              <p:cNvPr id="86" name="Rectangle 85"/>
              <p:cNvSpPr/>
              <p:nvPr/>
            </p:nvSpPr>
            <p:spPr>
              <a:xfrm>
                <a:off x="5334000" y="914400"/>
                <a:ext cx="2042160" cy="457200"/>
              </a:xfrm>
              <a:prstGeom prst="rect">
                <a:avLst/>
              </a:prstGeom>
              <a:gradFill flip="none" rotWithShape="1">
                <a:gsLst>
                  <a:gs pos="100000">
                    <a:srgbClr val="FF0000"/>
                  </a:gs>
                  <a:gs pos="0">
                    <a:srgbClr val="820000"/>
                  </a:gs>
                  <a:gs pos="24000">
                    <a:srgbClr val="C00000"/>
                  </a:gs>
                </a:gsLst>
                <a:lin ang="16200000" scaled="1"/>
                <a:tileRect/>
              </a:gradFill>
              <a:ln w="19050">
                <a:gradFill flip="none" rotWithShape="1">
                  <a:gsLst>
                    <a:gs pos="0">
                      <a:srgbClr val="C00000"/>
                    </a:gs>
                    <a:gs pos="100000">
                      <a:srgbClr val="FF000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87" name="Oval 86"/>
              <p:cNvSpPr/>
              <p:nvPr/>
            </p:nvSpPr>
            <p:spPr>
              <a:xfrm>
                <a:off x="6195060" y="967740"/>
                <a:ext cx="320040" cy="320040"/>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b="1" dirty="0">
                    <a:effectLst>
                      <a:outerShdw blurRad="50800" dist="38100" dir="5400000" algn="t" rotWithShape="0">
                        <a:prstClr val="black">
                          <a:alpha val="40000"/>
                        </a:prstClr>
                      </a:outerShdw>
                    </a:effectLst>
                    <a:sym typeface="Wingdings"/>
                  </a:rPr>
                  <a:t>X</a:t>
                </a:r>
                <a:endParaRPr lang="en-US" b="1" dirty="0">
                  <a:effectLst>
                    <a:outerShdw blurRad="50800" dist="38100" dir="5400000" algn="t" rotWithShape="0">
                      <a:prstClr val="black">
                        <a:alpha val="40000"/>
                      </a:prstClr>
                    </a:outerShdw>
                  </a:effectLst>
                </a:endParaRPr>
              </a:p>
            </p:txBody>
          </p:sp>
        </p:grpSp>
        <p:grpSp>
          <p:nvGrpSpPr>
            <p:cNvPr id="49" name="Group 48"/>
            <p:cNvGrpSpPr/>
            <p:nvPr/>
          </p:nvGrpSpPr>
          <p:grpSpPr>
            <a:xfrm>
              <a:off x="4659782" y="1867926"/>
              <a:ext cx="2042160" cy="320040"/>
              <a:chOff x="3124200" y="1841484"/>
              <a:chExt cx="2042160" cy="457200"/>
            </a:xfrm>
          </p:grpSpPr>
          <p:sp>
            <p:nvSpPr>
              <p:cNvPr id="84" name="Rectangle 83"/>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85" name="Oval 84"/>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50" name="Group 49"/>
            <p:cNvGrpSpPr/>
            <p:nvPr/>
          </p:nvGrpSpPr>
          <p:grpSpPr>
            <a:xfrm>
              <a:off x="4667878" y="2187966"/>
              <a:ext cx="2042160" cy="320040"/>
              <a:chOff x="3124200" y="1841484"/>
              <a:chExt cx="2042160" cy="457200"/>
            </a:xfrm>
          </p:grpSpPr>
          <p:sp>
            <p:nvSpPr>
              <p:cNvPr id="82" name="Rectangle 81"/>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83" name="Oval 82"/>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51" name="Group 50"/>
            <p:cNvGrpSpPr/>
            <p:nvPr/>
          </p:nvGrpSpPr>
          <p:grpSpPr>
            <a:xfrm>
              <a:off x="4667878" y="2508006"/>
              <a:ext cx="2042160" cy="320040"/>
              <a:chOff x="3124200" y="1841484"/>
              <a:chExt cx="2042160" cy="457200"/>
            </a:xfrm>
          </p:grpSpPr>
          <p:sp>
            <p:nvSpPr>
              <p:cNvPr id="80" name="Rectangle 79"/>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a:effectLst>
                    <a:outerShdw blurRad="63500" dist="25400" dir="5400000" algn="t" rotWithShape="0">
                      <a:prstClr val="black">
                        <a:alpha val="30000"/>
                      </a:prstClr>
                    </a:outerShdw>
                  </a:effectLst>
                  <a:cs typeface="Arial" pitchFamily="34" charset="0"/>
                </a:endParaRPr>
              </a:p>
            </p:txBody>
          </p:sp>
          <p:sp>
            <p:nvSpPr>
              <p:cNvPr id="81" name="Oval 80"/>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52" name="Group 51"/>
            <p:cNvGrpSpPr/>
            <p:nvPr/>
          </p:nvGrpSpPr>
          <p:grpSpPr>
            <a:xfrm>
              <a:off x="4667878" y="2828046"/>
              <a:ext cx="2042160" cy="320040"/>
              <a:chOff x="3124200" y="1841484"/>
              <a:chExt cx="2042160" cy="457200"/>
            </a:xfrm>
          </p:grpSpPr>
          <p:sp>
            <p:nvSpPr>
              <p:cNvPr id="78" name="Rectangle 77"/>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79" name="Oval 78"/>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53" name="Group 52"/>
            <p:cNvGrpSpPr/>
            <p:nvPr/>
          </p:nvGrpSpPr>
          <p:grpSpPr>
            <a:xfrm>
              <a:off x="4659782" y="3148086"/>
              <a:ext cx="2042160" cy="326634"/>
              <a:chOff x="3124200" y="1841484"/>
              <a:chExt cx="2042160" cy="457200"/>
            </a:xfrm>
          </p:grpSpPr>
          <p:sp>
            <p:nvSpPr>
              <p:cNvPr id="76" name="Rectangle 75"/>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77" name="Oval 76"/>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54" name="Group 53"/>
            <p:cNvGrpSpPr/>
            <p:nvPr/>
          </p:nvGrpSpPr>
          <p:grpSpPr>
            <a:xfrm>
              <a:off x="4659782" y="3474720"/>
              <a:ext cx="2042160" cy="320040"/>
              <a:chOff x="3124200" y="1841484"/>
              <a:chExt cx="2042160" cy="457200"/>
            </a:xfrm>
          </p:grpSpPr>
          <p:sp>
            <p:nvSpPr>
              <p:cNvPr id="74" name="Rectangle 73"/>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75" name="Oval 74"/>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55" name="Group 54"/>
            <p:cNvGrpSpPr/>
            <p:nvPr/>
          </p:nvGrpSpPr>
          <p:grpSpPr>
            <a:xfrm>
              <a:off x="4659782" y="3784092"/>
              <a:ext cx="2042160" cy="320040"/>
              <a:chOff x="3124200" y="1841484"/>
              <a:chExt cx="2042160" cy="457200"/>
            </a:xfrm>
          </p:grpSpPr>
          <p:sp>
            <p:nvSpPr>
              <p:cNvPr id="72" name="Rectangle 71"/>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73" name="Oval 72"/>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56" name="Group 55"/>
            <p:cNvGrpSpPr/>
            <p:nvPr/>
          </p:nvGrpSpPr>
          <p:grpSpPr>
            <a:xfrm>
              <a:off x="4659782" y="4104132"/>
              <a:ext cx="2042160" cy="320040"/>
              <a:chOff x="3124200" y="1841484"/>
              <a:chExt cx="2042160" cy="457200"/>
            </a:xfrm>
          </p:grpSpPr>
          <p:sp>
            <p:nvSpPr>
              <p:cNvPr id="70" name="Rectangle 69"/>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71" name="Oval 70"/>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57" name="Group 56"/>
            <p:cNvGrpSpPr/>
            <p:nvPr/>
          </p:nvGrpSpPr>
          <p:grpSpPr>
            <a:xfrm>
              <a:off x="4659782" y="4424172"/>
              <a:ext cx="2042160" cy="320040"/>
              <a:chOff x="3124200" y="1841484"/>
              <a:chExt cx="2042160" cy="457200"/>
            </a:xfrm>
          </p:grpSpPr>
          <p:sp>
            <p:nvSpPr>
              <p:cNvPr id="68" name="Rectangle 67"/>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69" name="Oval 68"/>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58" name="Group 57"/>
            <p:cNvGrpSpPr/>
            <p:nvPr/>
          </p:nvGrpSpPr>
          <p:grpSpPr>
            <a:xfrm>
              <a:off x="4659782" y="4744212"/>
              <a:ext cx="2042160" cy="320040"/>
              <a:chOff x="3111665" y="1841484"/>
              <a:chExt cx="2042160" cy="457200"/>
            </a:xfrm>
          </p:grpSpPr>
          <p:sp>
            <p:nvSpPr>
              <p:cNvPr id="66" name="Rectangle 65"/>
              <p:cNvSpPr/>
              <p:nvPr/>
            </p:nvSpPr>
            <p:spPr>
              <a:xfrm>
                <a:off x="3111665"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67" name="Oval 66"/>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59" name="Group 58"/>
            <p:cNvGrpSpPr/>
            <p:nvPr/>
          </p:nvGrpSpPr>
          <p:grpSpPr>
            <a:xfrm>
              <a:off x="4667878" y="5064252"/>
              <a:ext cx="2042160" cy="320040"/>
              <a:chOff x="5334000" y="1841484"/>
              <a:chExt cx="2042160" cy="457200"/>
            </a:xfrm>
          </p:grpSpPr>
          <p:sp>
            <p:nvSpPr>
              <p:cNvPr id="64" name="Rectangle 63"/>
              <p:cNvSpPr/>
              <p:nvPr/>
            </p:nvSpPr>
            <p:spPr>
              <a:xfrm>
                <a:off x="5334000" y="1841484"/>
                <a:ext cx="2042160" cy="457200"/>
              </a:xfrm>
              <a:prstGeom prst="rect">
                <a:avLst/>
              </a:prstGeom>
              <a:gradFill flip="none" rotWithShape="1">
                <a:gsLst>
                  <a:gs pos="90000">
                    <a:srgbClr val="FFD52F"/>
                  </a:gs>
                  <a:gs pos="46000">
                    <a:srgbClr val="FFCF01"/>
                  </a:gs>
                  <a:gs pos="96000">
                    <a:srgbClr val="FFDC6D"/>
                  </a:gs>
                  <a:gs pos="0">
                    <a:srgbClr val="F39409"/>
                  </a:gs>
                </a:gsLst>
                <a:lin ang="16200000" scaled="1"/>
                <a:tileRect/>
              </a:gradFill>
              <a:ln w="19050">
                <a:gradFill flip="none" rotWithShape="1">
                  <a:gsLst>
                    <a:gs pos="0">
                      <a:srgbClr val="FFC000"/>
                    </a:gs>
                    <a:gs pos="100000">
                      <a:srgbClr val="FFEA8F"/>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65" name="Oval 64"/>
              <p:cNvSpPr/>
              <p:nvPr/>
            </p:nvSpPr>
            <p:spPr>
              <a:xfrm>
                <a:off x="6195060" y="1894824"/>
                <a:ext cx="320040" cy="320040"/>
              </a:xfrm>
              <a:prstGeom prst="ellipse">
                <a:avLst/>
              </a:prstGeom>
              <a:gradFill flip="none" rotWithShape="1">
                <a:gsLst>
                  <a:gs pos="90000">
                    <a:srgbClr val="FFD52F"/>
                  </a:gs>
                  <a:gs pos="46000">
                    <a:srgbClr val="FFCF01"/>
                  </a:gs>
                  <a:gs pos="96000">
                    <a:srgbClr val="FFDC6D"/>
                  </a:gs>
                  <a:gs pos="0">
                    <a:srgbClr val="F39409"/>
                  </a:gs>
                </a:gsLst>
                <a:lin ang="18900000" scaled="1"/>
                <a:tileRect/>
              </a:gradFill>
              <a:ln w="19050">
                <a:solidFill>
                  <a:schemeClr val="bg1">
                    <a:lumMod val="95000"/>
                  </a:schemeClr>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0" rtlCol="0" anchor="ctr"/>
              <a:lstStyle/>
              <a:p>
                <a:pPr algn="ctr"/>
                <a:r>
                  <a:rPr lang="en-US" sz="2800" b="1" dirty="0">
                    <a:effectLst>
                      <a:outerShdw blurRad="38100" dist="12700" dir="5400000" algn="t" rotWithShape="0">
                        <a:prstClr val="black">
                          <a:alpha val="40000"/>
                        </a:prstClr>
                      </a:outerShdw>
                    </a:effectLst>
                  </a:rPr>
                  <a:t>~</a:t>
                </a:r>
              </a:p>
            </p:txBody>
          </p:sp>
        </p:grpSp>
        <p:grpSp>
          <p:nvGrpSpPr>
            <p:cNvPr id="60" name="Group 59"/>
            <p:cNvGrpSpPr/>
            <p:nvPr/>
          </p:nvGrpSpPr>
          <p:grpSpPr>
            <a:xfrm>
              <a:off x="4659782" y="5384290"/>
              <a:ext cx="2042160" cy="320040"/>
              <a:chOff x="5334000" y="1841484"/>
              <a:chExt cx="2042160" cy="457200"/>
            </a:xfrm>
          </p:grpSpPr>
          <p:sp>
            <p:nvSpPr>
              <p:cNvPr id="62" name="Rectangle 61"/>
              <p:cNvSpPr/>
              <p:nvPr/>
            </p:nvSpPr>
            <p:spPr>
              <a:xfrm>
                <a:off x="5334000" y="1841484"/>
                <a:ext cx="2042160" cy="457200"/>
              </a:xfrm>
              <a:prstGeom prst="rect">
                <a:avLst/>
              </a:prstGeom>
              <a:gradFill flip="none" rotWithShape="1">
                <a:gsLst>
                  <a:gs pos="90000">
                    <a:srgbClr val="FFD52F"/>
                  </a:gs>
                  <a:gs pos="46000">
                    <a:srgbClr val="FFCF01"/>
                  </a:gs>
                  <a:gs pos="96000">
                    <a:srgbClr val="FFDC6D"/>
                  </a:gs>
                  <a:gs pos="0">
                    <a:srgbClr val="F39409"/>
                  </a:gs>
                </a:gsLst>
                <a:lin ang="16200000" scaled="1"/>
                <a:tileRect/>
              </a:gradFill>
              <a:ln w="19050">
                <a:gradFill flip="none" rotWithShape="1">
                  <a:gsLst>
                    <a:gs pos="0">
                      <a:srgbClr val="FFC000"/>
                    </a:gs>
                    <a:gs pos="100000">
                      <a:srgbClr val="FFEA8F"/>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63" name="Oval 62"/>
              <p:cNvSpPr/>
              <p:nvPr/>
            </p:nvSpPr>
            <p:spPr>
              <a:xfrm>
                <a:off x="6195060" y="1894824"/>
                <a:ext cx="320040" cy="320040"/>
              </a:xfrm>
              <a:prstGeom prst="ellipse">
                <a:avLst/>
              </a:prstGeom>
              <a:gradFill flip="none" rotWithShape="1">
                <a:gsLst>
                  <a:gs pos="90000">
                    <a:srgbClr val="FFD52F"/>
                  </a:gs>
                  <a:gs pos="46000">
                    <a:srgbClr val="FFCF01"/>
                  </a:gs>
                  <a:gs pos="96000">
                    <a:srgbClr val="FFDC6D"/>
                  </a:gs>
                  <a:gs pos="0">
                    <a:srgbClr val="F39409"/>
                  </a:gs>
                </a:gsLst>
                <a:lin ang="18900000" scaled="1"/>
                <a:tileRect/>
              </a:gradFill>
              <a:ln w="19050">
                <a:solidFill>
                  <a:schemeClr val="bg1">
                    <a:lumMod val="95000"/>
                  </a:schemeClr>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0" rtlCol="0" anchor="ctr"/>
              <a:lstStyle/>
              <a:p>
                <a:pPr algn="ctr"/>
                <a:r>
                  <a:rPr lang="en-US" sz="2800" b="1" dirty="0">
                    <a:effectLst>
                      <a:outerShdw blurRad="38100" dist="12700" dir="5400000" algn="t" rotWithShape="0">
                        <a:prstClr val="black">
                          <a:alpha val="40000"/>
                        </a:prstClr>
                      </a:outerShdw>
                    </a:effectLst>
                  </a:rPr>
                  <a:t>~</a:t>
                </a:r>
              </a:p>
            </p:txBody>
          </p:sp>
        </p:grpSp>
        <p:sp>
          <p:nvSpPr>
            <p:cNvPr id="61" name="Round Same Side Corner Rectangle 60"/>
            <p:cNvSpPr/>
            <p:nvPr/>
          </p:nvSpPr>
          <p:spPr>
            <a:xfrm>
              <a:off x="4660258" y="801125"/>
              <a:ext cx="2057400" cy="4913875"/>
            </a:xfrm>
            <a:prstGeom prst="round2SameRect">
              <a:avLst>
                <a:gd name="adj1" fmla="val 16667"/>
                <a:gd name="adj2" fmla="val 0"/>
              </a:avLst>
            </a:prstGeom>
            <a:no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t"/>
            <a:lstStyle/>
            <a:p>
              <a:pPr algn="ctr">
                <a:lnSpc>
                  <a:spcPts val="1300"/>
                </a:lnSpc>
              </a:pPr>
              <a:r>
                <a:rPr lang="en-US" dirty="0">
                  <a:solidFill>
                    <a:schemeClr val="tx1"/>
                  </a:solidFill>
                  <a:effectLst>
                    <a:outerShdw blurRad="63500" dist="25400" dir="5400000" algn="t" rotWithShape="0">
                      <a:prstClr val="black">
                        <a:alpha val="30000"/>
                      </a:prstClr>
                    </a:outerShdw>
                  </a:effectLst>
                  <a:cs typeface="Arial" pitchFamily="34" charset="0"/>
                </a:rPr>
                <a:t>Electronic </a:t>
              </a:r>
              <a:r>
                <a:rPr lang="en-US" dirty="0" smtClean="0">
                  <a:solidFill>
                    <a:schemeClr val="tx1"/>
                  </a:solidFill>
                  <a:effectLst>
                    <a:outerShdw blurRad="63500" dist="25400" dir="5400000" algn="t" rotWithShape="0">
                      <a:prstClr val="black">
                        <a:alpha val="30000"/>
                      </a:prstClr>
                    </a:outerShdw>
                  </a:effectLst>
                  <a:cs typeface="Arial" pitchFamily="34" charset="0"/>
                </a:rPr>
                <a:t>PDF</a:t>
              </a:r>
            </a:p>
          </p:txBody>
        </p:sp>
      </p:grpSp>
      <p:grpSp>
        <p:nvGrpSpPr>
          <p:cNvPr id="88" name="Group 87"/>
          <p:cNvGrpSpPr/>
          <p:nvPr/>
        </p:nvGrpSpPr>
        <p:grpSpPr>
          <a:xfrm>
            <a:off x="3448202" y="5615530"/>
            <a:ext cx="2377440" cy="540460"/>
            <a:chOff x="423046" y="5896201"/>
            <a:chExt cx="2377440" cy="540460"/>
          </a:xfrm>
        </p:grpSpPr>
        <p:grpSp>
          <p:nvGrpSpPr>
            <p:cNvPr id="89" name="Group 88"/>
            <p:cNvGrpSpPr/>
            <p:nvPr/>
          </p:nvGrpSpPr>
          <p:grpSpPr>
            <a:xfrm>
              <a:off x="423046" y="5896201"/>
              <a:ext cx="1188720" cy="182880"/>
              <a:chOff x="423046" y="5896201"/>
              <a:chExt cx="1188720" cy="182880"/>
            </a:xfrm>
          </p:grpSpPr>
          <p:sp>
            <p:nvSpPr>
              <p:cNvPr id="99" name="Rectangle 98"/>
              <p:cNvSpPr/>
              <p:nvPr/>
            </p:nvSpPr>
            <p:spPr>
              <a:xfrm>
                <a:off x="423046" y="5896201"/>
                <a:ext cx="1188720" cy="18288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100" name="Oval 99"/>
              <p:cNvSpPr/>
              <p:nvPr/>
            </p:nvSpPr>
            <p:spPr>
              <a:xfrm>
                <a:off x="916113" y="5916535"/>
                <a:ext cx="183264" cy="122006"/>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91440" rtlCol="0" anchor="ctr"/>
              <a:lstStyle/>
              <a:p>
                <a:pPr algn="ctr"/>
                <a:r>
                  <a:rPr lang="en-US" sz="900" b="1" dirty="0">
                    <a:effectLst>
                      <a:outerShdw blurRad="50800" dist="38100" dir="5400000" algn="t" rotWithShape="0">
                        <a:prstClr val="black">
                          <a:alpha val="40000"/>
                        </a:prstClr>
                      </a:outerShdw>
                    </a:effectLst>
                    <a:sym typeface="Wingdings"/>
                  </a:rPr>
                  <a:t></a:t>
                </a:r>
                <a:endParaRPr lang="en-US" sz="900" b="1" dirty="0">
                  <a:effectLst>
                    <a:outerShdw blurRad="50800" dist="38100" dir="5400000" algn="t" rotWithShape="0">
                      <a:prstClr val="black">
                        <a:alpha val="40000"/>
                      </a:prstClr>
                    </a:outerShdw>
                  </a:effectLst>
                </a:endParaRPr>
              </a:p>
            </p:txBody>
          </p:sp>
        </p:grpSp>
        <p:grpSp>
          <p:nvGrpSpPr>
            <p:cNvPr id="90" name="Group 89"/>
            <p:cNvGrpSpPr/>
            <p:nvPr/>
          </p:nvGrpSpPr>
          <p:grpSpPr>
            <a:xfrm>
              <a:off x="423046" y="6079486"/>
              <a:ext cx="1188720" cy="182880"/>
              <a:chOff x="423046" y="6079486"/>
              <a:chExt cx="1188720" cy="182880"/>
            </a:xfrm>
          </p:grpSpPr>
          <p:sp>
            <p:nvSpPr>
              <p:cNvPr id="97" name="Rectangle 96"/>
              <p:cNvSpPr/>
              <p:nvPr/>
            </p:nvSpPr>
            <p:spPr>
              <a:xfrm>
                <a:off x="423046" y="6079486"/>
                <a:ext cx="1188720" cy="182880"/>
              </a:xfrm>
              <a:prstGeom prst="rect">
                <a:avLst/>
              </a:prstGeom>
              <a:gradFill flip="none" rotWithShape="1">
                <a:gsLst>
                  <a:gs pos="90000">
                    <a:srgbClr val="FFD52F"/>
                  </a:gs>
                  <a:gs pos="46000">
                    <a:srgbClr val="FFCF01"/>
                  </a:gs>
                  <a:gs pos="96000">
                    <a:srgbClr val="FFDC6D"/>
                  </a:gs>
                  <a:gs pos="0">
                    <a:srgbClr val="F39409"/>
                  </a:gs>
                </a:gsLst>
                <a:lin ang="16200000" scaled="1"/>
                <a:tileRect/>
              </a:gradFill>
              <a:ln w="19050">
                <a:gradFill flip="none" rotWithShape="1">
                  <a:gsLst>
                    <a:gs pos="0">
                      <a:srgbClr val="FFC000"/>
                    </a:gs>
                    <a:gs pos="100000">
                      <a:srgbClr val="FFEA8F"/>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98" name="Oval 97"/>
              <p:cNvSpPr/>
              <p:nvPr/>
            </p:nvSpPr>
            <p:spPr>
              <a:xfrm>
                <a:off x="916113" y="6099822"/>
                <a:ext cx="183264" cy="122006"/>
              </a:xfrm>
              <a:prstGeom prst="ellipse">
                <a:avLst/>
              </a:prstGeom>
              <a:gradFill flip="none" rotWithShape="1">
                <a:gsLst>
                  <a:gs pos="90000">
                    <a:srgbClr val="FFD52F"/>
                  </a:gs>
                  <a:gs pos="46000">
                    <a:srgbClr val="FFCF01"/>
                  </a:gs>
                  <a:gs pos="96000">
                    <a:srgbClr val="FFDC6D"/>
                  </a:gs>
                  <a:gs pos="0">
                    <a:srgbClr val="F39409"/>
                  </a:gs>
                </a:gsLst>
                <a:lin ang="18900000" scaled="1"/>
                <a:tileRect/>
              </a:gradFill>
              <a:ln w="19050">
                <a:solidFill>
                  <a:schemeClr val="bg1">
                    <a:lumMod val="95000"/>
                  </a:schemeClr>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36576" rtlCol="0" anchor="ctr"/>
              <a:lstStyle/>
              <a:p>
                <a:pPr algn="ctr"/>
                <a:r>
                  <a:rPr lang="en-US" sz="1600" b="1" dirty="0">
                    <a:effectLst>
                      <a:outerShdw blurRad="38100" dist="12700" dir="5400000" algn="t" rotWithShape="0">
                        <a:prstClr val="black">
                          <a:alpha val="40000"/>
                        </a:prstClr>
                      </a:outerShdw>
                    </a:effectLst>
                  </a:rPr>
                  <a:t>~</a:t>
                </a:r>
              </a:p>
            </p:txBody>
          </p:sp>
        </p:grpSp>
        <p:grpSp>
          <p:nvGrpSpPr>
            <p:cNvPr id="91" name="Group 90"/>
            <p:cNvGrpSpPr/>
            <p:nvPr/>
          </p:nvGrpSpPr>
          <p:grpSpPr>
            <a:xfrm>
              <a:off x="423046" y="6253781"/>
              <a:ext cx="1188720" cy="182880"/>
              <a:chOff x="423046" y="6253781"/>
              <a:chExt cx="1188720" cy="182880"/>
            </a:xfrm>
          </p:grpSpPr>
          <p:sp>
            <p:nvSpPr>
              <p:cNvPr id="95" name="Rectangle 94"/>
              <p:cNvSpPr/>
              <p:nvPr/>
            </p:nvSpPr>
            <p:spPr>
              <a:xfrm>
                <a:off x="423046" y="6253781"/>
                <a:ext cx="1188720" cy="182880"/>
              </a:xfrm>
              <a:prstGeom prst="rect">
                <a:avLst/>
              </a:prstGeom>
              <a:gradFill flip="none" rotWithShape="1">
                <a:gsLst>
                  <a:gs pos="100000">
                    <a:srgbClr val="FF0000"/>
                  </a:gs>
                  <a:gs pos="0">
                    <a:srgbClr val="820000"/>
                  </a:gs>
                  <a:gs pos="24000">
                    <a:srgbClr val="C00000"/>
                  </a:gs>
                </a:gsLst>
                <a:lin ang="16200000" scaled="1"/>
                <a:tileRect/>
              </a:gradFill>
              <a:ln w="19050">
                <a:gradFill flip="none" rotWithShape="1">
                  <a:gsLst>
                    <a:gs pos="0">
                      <a:srgbClr val="C00000"/>
                    </a:gs>
                    <a:gs pos="100000">
                      <a:srgbClr val="FF000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96" name="Oval 95"/>
              <p:cNvSpPr/>
              <p:nvPr/>
            </p:nvSpPr>
            <p:spPr>
              <a:xfrm>
                <a:off x="916113" y="6274117"/>
                <a:ext cx="183264" cy="122006"/>
              </a:xfrm>
              <a:prstGeom prst="ellipse">
                <a:avLst/>
              </a:prstGeom>
              <a:gradFill flip="none" rotWithShape="1">
                <a:gsLst>
                  <a:gs pos="100000">
                    <a:srgbClr val="FF0000"/>
                  </a:gs>
                  <a:gs pos="0">
                    <a:srgbClr val="820000"/>
                  </a:gs>
                  <a:gs pos="24000">
                    <a:srgbClr val="C00000"/>
                  </a:gs>
                </a:gsLst>
                <a:lin ang="18900000" scaled="1"/>
                <a:tileRect/>
              </a:gradFill>
              <a:ln w="19050">
                <a:solidFill>
                  <a:srgbClr val="FF9393"/>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91440" rtlCol="0" anchor="ctr"/>
              <a:lstStyle/>
              <a:p>
                <a:pPr algn="ctr"/>
                <a:r>
                  <a:rPr lang="en-US" sz="900" b="1" dirty="0">
                    <a:effectLst>
                      <a:outerShdw blurRad="50800" dist="38100" dir="5400000" algn="t" rotWithShape="0">
                        <a:prstClr val="black">
                          <a:alpha val="40000"/>
                        </a:prstClr>
                      </a:outerShdw>
                    </a:effectLst>
                    <a:sym typeface="Wingdings"/>
                  </a:rPr>
                  <a:t>X</a:t>
                </a:r>
                <a:endParaRPr lang="en-US" sz="900" b="1" dirty="0">
                  <a:effectLst>
                    <a:outerShdw blurRad="50800" dist="38100" dir="5400000" algn="t" rotWithShape="0">
                      <a:prstClr val="black">
                        <a:alpha val="40000"/>
                      </a:prstClr>
                    </a:outerShdw>
                  </a:effectLst>
                </a:endParaRPr>
              </a:p>
            </p:txBody>
          </p:sp>
        </p:grpSp>
        <p:sp>
          <p:nvSpPr>
            <p:cNvPr id="92" name="Rectangle 91"/>
            <p:cNvSpPr/>
            <p:nvPr/>
          </p:nvSpPr>
          <p:spPr>
            <a:xfrm>
              <a:off x="1611766" y="5896201"/>
              <a:ext cx="1188720" cy="182880"/>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chorCtr="0"/>
            <a:lstStyle/>
            <a:p>
              <a:pPr>
                <a:lnSpc>
                  <a:spcPts val="1300"/>
                </a:lnSpc>
              </a:pPr>
              <a:r>
                <a:rPr lang="en-US" sz="1000" b="1" dirty="0" smtClean="0">
                  <a:effectLst>
                    <a:outerShdw blurRad="63500" dist="25400" dir="5400000" algn="t" rotWithShape="0">
                      <a:prstClr val="black">
                        <a:alpha val="30000"/>
                      </a:prstClr>
                    </a:outerShdw>
                  </a:effectLst>
                  <a:cs typeface="Arial" pitchFamily="34" charset="0"/>
                </a:rPr>
                <a:t>Fully Capable</a:t>
              </a:r>
            </a:p>
          </p:txBody>
        </p:sp>
        <p:sp>
          <p:nvSpPr>
            <p:cNvPr id="93" name="Rectangle 92"/>
            <p:cNvSpPr/>
            <p:nvPr/>
          </p:nvSpPr>
          <p:spPr>
            <a:xfrm>
              <a:off x="1611766" y="6069385"/>
              <a:ext cx="1188720" cy="182880"/>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chorCtr="0"/>
            <a:lstStyle/>
            <a:p>
              <a:pPr>
                <a:lnSpc>
                  <a:spcPts val="1300"/>
                </a:lnSpc>
              </a:pPr>
              <a:r>
                <a:rPr lang="en-US" sz="1000" b="1" dirty="0" smtClean="0">
                  <a:effectLst>
                    <a:outerShdw blurRad="63500" dist="25400" dir="5400000" algn="t" rotWithShape="0">
                      <a:prstClr val="black">
                        <a:alpha val="30000"/>
                      </a:prstClr>
                    </a:outerShdw>
                  </a:effectLst>
                  <a:cs typeface="Arial" pitchFamily="34" charset="0"/>
                </a:rPr>
                <a:t>Partially Capable</a:t>
              </a:r>
            </a:p>
          </p:txBody>
        </p:sp>
        <p:sp>
          <p:nvSpPr>
            <p:cNvPr id="94" name="Rectangle 93"/>
            <p:cNvSpPr/>
            <p:nvPr/>
          </p:nvSpPr>
          <p:spPr>
            <a:xfrm>
              <a:off x="1611766" y="6253781"/>
              <a:ext cx="1188720" cy="182880"/>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nchorCtr="0"/>
            <a:lstStyle/>
            <a:p>
              <a:pPr>
                <a:lnSpc>
                  <a:spcPts val="1300"/>
                </a:lnSpc>
              </a:pPr>
              <a:r>
                <a:rPr lang="en-US" sz="1000" b="1" dirty="0" smtClean="0">
                  <a:effectLst>
                    <a:outerShdw blurRad="63500" dist="25400" dir="5400000" algn="t" rotWithShape="0">
                      <a:prstClr val="black">
                        <a:alpha val="30000"/>
                      </a:prstClr>
                    </a:outerShdw>
                  </a:effectLst>
                  <a:cs typeface="Arial" pitchFamily="34" charset="0"/>
                </a:rPr>
                <a:t>Not Capable</a:t>
              </a:r>
            </a:p>
          </p:txBody>
        </p:sp>
      </p:grpSp>
      <p:grpSp>
        <p:nvGrpSpPr>
          <p:cNvPr id="101" name="Group 100"/>
          <p:cNvGrpSpPr/>
          <p:nvPr/>
        </p:nvGrpSpPr>
        <p:grpSpPr>
          <a:xfrm>
            <a:off x="2597944" y="752486"/>
            <a:ext cx="2069934" cy="4775186"/>
            <a:chOff x="2597944" y="801126"/>
            <a:chExt cx="2069934" cy="4913874"/>
          </a:xfrm>
        </p:grpSpPr>
        <p:grpSp>
          <p:nvGrpSpPr>
            <p:cNvPr id="102" name="Group 101"/>
            <p:cNvGrpSpPr/>
            <p:nvPr/>
          </p:nvGrpSpPr>
          <p:grpSpPr>
            <a:xfrm>
              <a:off x="2617622" y="1563126"/>
              <a:ext cx="2042160" cy="320040"/>
              <a:chOff x="3124200" y="1841484"/>
              <a:chExt cx="2042160" cy="457200"/>
            </a:xfrm>
          </p:grpSpPr>
          <p:sp>
            <p:nvSpPr>
              <p:cNvPr id="140" name="Rectangle 139"/>
              <p:cNvSpPr/>
              <p:nvPr/>
            </p:nvSpPr>
            <p:spPr>
              <a:xfrm>
                <a:off x="3124200" y="1841484"/>
                <a:ext cx="2042160" cy="457200"/>
              </a:xfrm>
              <a:prstGeom prst="rect">
                <a:avLst/>
              </a:prstGeom>
              <a:gradFill flip="none" rotWithShape="1">
                <a:gsLst>
                  <a:gs pos="33000">
                    <a:srgbClr val="86CD45"/>
                  </a:gs>
                  <a:gs pos="100000">
                    <a:srgbClr val="9AE785"/>
                  </a:gs>
                  <a:gs pos="0">
                    <a:srgbClr val="13893D"/>
                  </a:gs>
                </a:gsLst>
                <a:lin ang="16200000" scaled="1"/>
                <a:tileRect/>
              </a:gradFill>
              <a:ln w="19050">
                <a:gradFill flip="none" rotWithShape="1">
                  <a:gsLst>
                    <a:gs pos="0">
                      <a:srgbClr val="1DBA5F"/>
                    </a:gs>
                    <a:gs pos="100000">
                      <a:srgbClr val="00B050"/>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141" name="Oval 140"/>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103" name="Group 102"/>
            <p:cNvGrpSpPr/>
            <p:nvPr/>
          </p:nvGrpSpPr>
          <p:grpSpPr>
            <a:xfrm>
              <a:off x="2617622" y="1867926"/>
              <a:ext cx="2042160" cy="320040"/>
              <a:chOff x="3124200" y="1841484"/>
              <a:chExt cx="2042160" cy="457200"/>
            </a:xfrm>
          </p:grpSpPr>
          <p:sp>
            <p:nvSpPr>
              <p:cNvPr id="138" name="Rectangle 137"/>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139" name="Oval 138"/>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104" name="Group 103"/>
            <p:cNvGrpSpPr/>
            <p:nvPr/>
          </p:nvGrpSpPr>
          <p:grpSpPr>
            <a:xfrm>
              <a:off x="2625718" y="2187965"/>
              <a:ext cx="2042160" cy="320040"/>
              <a:chOff x="3124200" y="1841484"/>
              <a:chExt cx="2042160" cy="457200"/>
            </a:xfrm>
          </p:grpSpPr>
          <p:sp>
            <p:nvSpPr>
              <p:cNvPr id="136" name="Rectangle 135"/>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137" name="Oval 136"/>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105" name="Group 104"/>
            <p:cNvGrpSpPr/>
            <p:nvPr/>
          </p:nvGrpSpPr>
          <p:grpSpPr>
            <a:xfrm>
              <a:off x="2625718" y="2508005"/>
              <a:ext cx="2042160" cy="320040"/>
              <a:chOff x="3124200" y="1841484"/>
              <a:chExt cx="2042160" cy="457200"/>
            </a:xfrm>
          </p:grpSpPr>
          <p:sp>
            <p:nvSpPr>
              <p:cNvPr id="134" name="Rectangle 133"/>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a:effectLst>
                    <a:outerShdw blurRad="63500" dist="25400" dir="5400000" algn="t" rotWithShape="0">
                      <a:prstClr val="black">
                        <a:alpha val="30000"/>
                      </a:prstClr>
                    </a:outerShdw>
                  </a:effectLst>
                  <a:cs typeface="Arial" pitchFamily="34" charset="0"/>
                </a:endParaRPr>
              </a:p>
            </p:txBody>
          </p:sp>
          <p:sp>
            <p:nvSpPr>
              <p:cNvPr id="135" name="Oval 134"/>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106" name="Group 105"/>
            <p:cNvGrpSpPr/>
            <p:nvPr/>
          </p:nvGrpSpPr>
          <p:grpSpPr>
            <a:xfrm>
              <a:off x="2625718" y="2828045"/>
              <a:ext cx="2042160" cy="320040"/>
              <a:chOff x="3124200" y="1841484"/>
              <a:chExt cx="2042160" cy="457200"/>
            </a:xfrm>
          </p:grpSpPr>
          <p:sp>
            <p:nvSpPr>
              <p:cNvPr id="132" name="Rectangle 131"/>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133" name="Oval 132"/>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107" name="Group 106"/>
            <p:cNvGrpSpPr/>
            <p:nvPr/>
          </p:nvGrpSpPr>
          <p:grpSpPr>
            <a:xfrm>
              <a:off x="2617622" y="3148085"/>
              <a:ext cx="2042160" cy="326634"/>
              <a:chOff x="3124200" y="1841484"/>
              <a:chExt cx="2042160" cy="457200"/>
            </a:xfrm>
          </p:grpSpPr>
          <p:sp>
            <p:nvSpPr>
              <p:cNvPr id="130" name="Rectangle 129"/>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131" name="Oval 130"/>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108" name="Group 107"/>
            <p:cNvGrpSpPr/>
            <p:nvPr/>
          </p:nvGrpSpPr>
          <p:grpSpPr>
            <a:xfrm>
              <a:off x="2617622" y="3474719"/>
              <a:ext cx="2042160" cy="320040"/>
              <a:chOff x="3124200" y="1841484"/>
              <a:chExt cx="2042160" cy="457200"/>
            </a:xfrm>
          </p:grpSpPr>
          <p:sp>
            <p:nvSpPr>
              <p:cNvPr id="128" name="Rectangle 127"/>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129" name="Oval 128"/>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109" name="Group 108"/>
            <p:cNvGrpSpPr/>
            <p:nvPr/>
          </p:nvGrpSpPr>
          <p:grpSpPr>
            <a:xfrm>
              <a:off x="2617622" y="3784091"/>
              <a:ext cx="2042160" cy="320040"/>
              <a:chOff x="3124200" y="1841484"/>
              <a:chExt cx="2042160" cy="457200"/>
            </a:xfrm>
          </p:grpSpPr>
          <p:sp>
            <p:nvSpPr>
              <p:cNvPr id="126" name="Rectangle 125"/>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127" name="Oval 126"/>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110" name="Group 109"/>
            <p:cNvGrpSpPr/>
            <p:nvPr/>
          </p:nvGrpSpPr>
          <p:grpSpPr>
            <a:xfrm>
              <a:off x="2617622" y="4104131"/>
              <a:ext cx="2042160" cy="320040"/>
              <a:chOff x="3124200" y="1841484"/>
              <a:chExt cx="2042160" cy="457200"/>
            </a:xfrm>
          </p:grpSpPr>
          <p:sp>
            <p:nvSpPr>
              <p:cNvPr id="124" name="Rectangle 123"/>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125" name="Oval 124"/>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111" name="Group 110"/>
            <p:cNvGrpSpPr/>
            <p:nvPr/>
          </p:nvGrpSpPr>
          <p:grpSpPr>
            <a:xfrm>
              <a:off x="2617622" y="4424171"/>
              <a:ext cx="2042160" cy="320040"/>
              <a:chOff x="3124200" y="1841484"/>
              <a:chExt cx="2042160" cy="457200"/>
            </a:xfrm>
          </p:grpSpPr>
          <p:sp>
            <p:nvSpPr>
              <p:cNvPr id="122" name="Rectangle 121"/>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123" name="Oval 122"/>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112" name="Group 111"/>
            <p:cNvGrpSpPr/>
            <p:nvPr/>
          </p:nvGrpSpPr>
          <p:grpSpPr>
            <a:xfrm>
              <a:off x="2617622" y="4744210"/>
              <a:ext cx="2042160" cy="320040"/>
              <a:chOff x="3124200" y="1841484"/>
              <a:chExt cx="2042160" cy="457200"/>
            </a:xfrm>
          </p:grpSpPr>
          <p:sp>
            <p:nvSpPr>
              <p:cNvPr id="120" name="Rectangle 119"/>
              <p:cNvSpPr/>
              <p:nvPr/>
            </p:nvSpPr>
            <p:spPr>
              <a:xfrm>
                <a:off x="3124200" y="1841484"/>
                <a:ext cx="2042160" cy="457200"/>
              </a:xfrm>
              <a:prstGeom prst="rect">
                <a:avLst/>
              </a:prstGeom>
              <a:gradFill flip="none" rotWithShape="1">
                <a:gsLst>
                  <a:gs pos="42000">
                    <a:srgbClr val="86CD45"/>
                  </a:gs>
                  <a:gs pos="100000">
                    <a:srgbClr val="9AE785"/>
                  </a:gs>
                  <a:gs pos="0">
                    <a:srgbClr val="13893D"/>
                  </a:gs>
                </a:gsLst>
                <a:lin ang="16200000" scaled="1"/>
                <a:tileRect/>
              </a:gradFill>
              <a:ln w="19050">
                <a:gradFill flip="none" rotWithShape="1">
                  <a:gsLst>
                    <a:gs pos="0">
                      <a:srgbClr val="1DBA5F"/>
                    </a:gs>
                    <a:gs pos="100000">
                      <a:srgbClr val="DBFABE"/>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121" name="Oval 120"/>
              <p:cNvSpPr/>
              <p:nvPr/>
            </p:nvSpPr>
            <p:spPr>
              <a:xfrm>
                <a:off x="3985260" y="1894824"/>
                <a:ext cx="320040" cy="320040"/>
              </a:xfrm>
              <a:prstGeom prst="ellipse">
                <a:avLst/>
              </a:prstGeom>
              <a:gradFill flip="none" rotWithShape="1">
                <a:gsLst>
                  <a:gs pos="49000">
                    <a:srgbClr val="7CCD45"/>
                  </a:gs>
                  <a:gs pos="100000">
                    <a:srgbClr val="9AE785"/>
                  </a:gs>
                  <a:gs pos="0">
                    <a:srgbClr val="0C5827"/>
                  </a:gs>
                </a:gsLst>
                <a:lin ang="18000000" scaled="0"/>
                <a:tileRect/>
              </a:gradFill>
              <a:ln w="19050">
                <a:no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109728" rIns="109728" bIns="45720" rtlCol="0" anchor="ctr"/>
              <a:lstStyle/>
              <a:p>
                <a:pPr algn="ctr"/>
                <a:r>
                  <a:rPr lang="en-US" b="1" dirty="0">
                    <a:effectLst>
                      <a:outerShdw blurRad="50800" dist="38100" dir="5400000" algn="t" rotWithShape="0">
                        <a:prstClr val="black">
                          <a:alpha val="40000"/>
                        </a:prstClr>
                      </a:outerShdw>
                    </a:effectLst>
                    <a:sym typeface="Wingdings"/>
                  </a:rPr>
                  <a:t></a:t>
                </a:r>
                <a:endParaRPr lang="en-US" b="1" dirty="0">
                  <a:effectLst>
                    <a:outerShdw blurRad="50800" dist="38100" dir="5400000" algn="t" rotWithShape="0">
                      <a:prstClr val="black">
                        <a:alpha val="40000"/>
                      </a:prstClr>
                    </a:outerShdw>
                  </a:effectLst>
                </a:endParaRPr>
              </a:p>
            </p:txBody>
          </p:sp>
        </p:grpSp>
        <p:grpSp>
          <p:nvGrpSpPr>
            <p:cNvPr id="113" name="Group 112"/>
            <p:cNvGrpSpPr/>
            <p:nvPr/>
          </p:nvGrpSpPr>
          <p:grpSpPr>
            <a:xfrm>
              <a:off x="2606040" y="5064252"/>
              <a:ext cx="2042160" cy="320040"/>
              <a:chOff x="5334000" y="1841484"/>
              <a:chExt cx="2042160" cy="457200"/>
            </a:xfrm>
          </p:grpSpPr>
          <p:sp>
            <p:nvSpPr>
              <p:cNvPr id="118" name="Rectangle 117"/>
              <p:cNvSpPr/>
              <p:nvPr/>
            </p:nvSpPr>
            <p:spPr>
              <a:xfrm>
                <a:off x="5334000" y="1841484"/>
                <a:ext cx="2042160" cy="457200"/>
              </a:xfrm>
              <a:prstGeom prst="rect">
                <a:avLst/>
              </a:prstGeom>
              <a:gradFill flip="none" rotWithShape="1">
                <a:gsLst>
                  <a:gs pos="90000">
                    <a:srgbClr val="FFD52F"/>
                  </a:gs>
                  <a:gs pos="46000">
                    <a:srgbClr val="FFCF01"/>
                  </a:gs>
                  <a:gs pos="96000">
                    <a:srgbClr val="FFDC6D"/>
                  </a:gs>
                  <a:gs pos="0">
                    <a:srgbClr val="F39409"/>
                  </a:gs>
                </a:gsLst>
                <a:lin ang="16200000" scaled="1"/>
                <a:tileRect/>
              </a:gradFill>
              <a:ln w="19050">
                <a:gradFill flip="none" rotWithShape="1">
                  <a:gsLst>
                    <a:gs pos="0">
                      <a:srgbClr val="FFC000"/>
                    </a:gs>
                    <a:gs pos="100000">
                      <a:srgbClr val="FFEA8F"/>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119" name="Oval 118"/>
              <p:cNvSpPr/>
              <p:nvPr/>
            </p:nvSpPr>
            <p:spPr>
              <a:xfrm>
                <a:off x="6195060" y="1894824"/>
                <a:ext cx="320040" cy="320040"/>
              </a:xfrm>
              <a:prstGeom prst="ellipse">
                <a:avLst/>
              </a:prstGeom>
              <a:gradFill flip="none" rotWithShape="1">
                <a:gsLst>
                  <a:gs pos="90000">
                    <a:srgbClr val="FFD52F"/>
                  </a:gs>
                  <a:gs pos="46000">
                    <a:srgbClr val="FFCF01"/>
                  </a:gs>
                  <a:gs pos="96000">
                    <a:srgbClr val="FFDC6D"/>
                  </a:gs>
                  <a:gs pos="0">
                    <a:srgbClr val="F39409"/>
                  </a:gs>
                </a:gsLst>
                <a:lin ang="18900000" scaled="1"/>
                <a:tileRect/>
              </a:gradFill>
              <a:ln w="19050">
                <a:solidFill>
                  <a:schemeClr val="bg1">
                    <a:lumMod val="95000"/>
                  </a:schemeClr>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0" rtlCol="0" anchor="ctr"/>
              <a:lstStyle/>
              <a:p>
                <a:pPr algn="ctr"/>
                <a:r>
                  <a:rPr lang="en-US" sz="2800" b="1" dirty="0">
                    <a:effectLst>
                      <a:outerShdw blurRad="38100" dist="12700" dir="5400000" algn="t" rotWithShape="0">
                        <a:prstClr val="black">
                          <a:alpha val="40000"/>
                        </a:prstClr>
                      </a:outerShdw>
                    </a:effectLst>
                  </a:rPr>
                  <a:t>~</a:t>
                </a:r>
              </a:p>
            </p:txBody>
          </p:sp>
        </p:grpSp>
        <p:grpSp>
          <p:nvGrpSpPr>
            <p:cNvPr id="114" name="Group 113"/>
            <p:cNvGrpSpPr/>
            <p:nvPr/>
          </p:nvGrpSpPr>
          <p:grpSpPr>
            <a:xfrm>
              <a:off x="2597944" y="5384290"/>
              <a:ext cx="2042160" cy="320040"/>
              <a:chOff x="5334000" y="1841484"/>
              <a:chExt cx="2042160" cy="457200"/>
            </a:xfrm>
          </p:grpSpPr>
          <p:sp>
            <p:nvSpPr>
              <p:cNvPr id="116" name="Rectangle 115"/>
              <p:cNvSpPr/>
              <p:nvPr/>
            </p:nvSpPr>
            <p:spPr>
              <a:xfrm>
                <a:off x="5334000" y="1841484"/>
                <a:ext cx="2042160" cy="457200"/>
              </a:xfrm>
              <a:prstGeom prst="rect">
                <a:avLst/>
              </a:prstGeom>
              <a:gradFill flip="none" rotWithShape="1">
                <a:gsLst>
                  <a:gs pos="90000">
                    <a:srgbClr val="FFD52F"/>
                  </a:gs>
                  <a:gs pos="46000">
                    <a:srgbClr val="FFCF01"/>
                  </a:gs>
                  <a:gs pos="96000">
                    <a:srgbClr val="FFDC6D"/>
                  </a:gs>
                  <a:gs pos="0">
                    <a:srgbClr val="F39409"/>
                  </a:gs>
                </a:gsLst>
                <a:lin ang="16200000" scaled="1"/>
                <a:tileRect/>
              </a:gradFill>
              <a:ln w="19050">
                <a:gradFill flip="none" rotWithShape="1">
                  <a:gsLst>
                    <a:gs pos="0">
                      <a:srgbClr val="FFC000"/>
                    </a:gs>
                    <a:gs pos="100000">
                      <a:srgbClr val="FFEA8F"/>
                    </a:gs>
                  </a:gsLst>
                  <a:lin ang="54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nSpc>
                    <a:spcPts val="1300"/>
                  </a:lnSpc>
                </a:pPr>
                <a:endParaRPr lang="en-US" sz="1200" b="1" dirty="0" smtClean="0">
                  <a:effectLst>
                    <a:outerShdw blurRad="63500" dist="25400" dir="5400000" algn="t" rotWithShape="0">
                      <a:prstClr val="black">
                        <a:alpha val="30000"/>
                      </a:prstClr>
                    </a:outerShdw>
                  </a:effectLst>
                  <a:cs typeface="Arial" pitchFamily="34" charset="0"/>
                </a:endParaRPr>
              </a:p>
            </p:txBody>
          </p:sp>
          <p:sp>
            <p:nvSpPr>
              <p:cNvPr id="117" name="Oval 116"/>
              <p:cNvSpPr/>
              <p:nvPr/>
            </p:nvSpPr>
            <p:spPr>
              <a:xfrm>
                <a:off x="6195060" y="1894824"/>
                <a:ext cx="320040" cy="320040"/>
              </a:xfrm>
              <a:prstGeom prst="ellipse">
                <a:avLst/>
              </a:prstGeom>
              <a:gradFill flip="none" rotWithShape="1">
                <a:gsLst>
                  <a:gs pos="90000">
                    <a:srgbClr val="FFD52F"/>
                  </a:gs>
                  <a:gs pos="46000">
                    <a:srgbClr val="FFCF01"/>
                  </a:gs>
                  <a:gs pos="96000">
                    <a:srgbClr val="FFDC6D"/>
                  </a:gs>
                  <a:gs pos="0">
                    <a:srgbClr val="F39409"/>
                  </a:gs>
                </a:gsLst>
                <a:lin ang="18900000" scaled="1"/>
                <a:tileRect/>
              </a:gradFill>
              <a:ln w="19050">
                <a:solidFill>
                  <a:schemeClr val="bg1">
                    <a:lumMod val="95000"/>
                  </a:schemeClr>
                </a:solidFill>
                <a:miter lim="800000"/>
              </a:ln>
              <a:effectLst/>
              <a:scene3d>
                <a:camera prst="orthographicFront"/>
                <a:lightRig rig="glow" dir="t">
                  <a:rot lat="0" lon="0" rev="27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tIns="91440" rIns="91440" bIns="0" rtlCol="0" anchor="ctr"/>
              <a:lstStyle/>
              <a:p>
                <a:pPr algn="ctr"/>
                <a:r>
                  <a:rPr lang="en-US" sz="2800" b="1" dirty="0">
                    <a:effectLst>
                      <a:outerShdw blurRad="38100" dist="12700" dir="5400000" algn="t" rotWithShape="0">
                        <a:prstClr val="black">
                          <a:alpha val="40000"/>
                        </a:prstClr>
                      </a:outerShdw>
                    </a:effectLst>
                  </a:rPr>
                  <a:t>~</a:t>
                </a:r>
              </a:p>
            </p:txBody>
          </p:sp>
        </p:grpSp>
        <p:sp>
          <p:nvSpPr>
            <p:cNvPr id="115" name="Round Same Side Corner Rectangle 114"/>
            <p:cNvSpPr/>
            <p:nvPr/>
          </p:nvSpPr>
          <p:spPr>
            <a:xfrm>
              <a:off x="2606040" y="801126"/>
              <a:ext cx="2042160" cy="4913874"/>
            </a:xfrm>
            <a:prstGeom prst="round2SameRect">
              <a:avLst>
                <a:gd name="adj1" fmla="val 16667"/>
                <a:gd name="adj2" fmla="val 0"/>
              </a:avLst>
            </a:prstGeom>
            <a:noFill/>
            <a:ln w="28575">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t"/>
            <a:lstStyle/>
            <a:p>
              <a:pPr algn="ctr">
                <a:lnSpc>
                  <a:spcPts val="1300"/>
                </a:lnSpc>
              </a:pPr>
              <a:r>
                <a:rPr lang="en-US" dirty="0" smtClean="0">
                  <a:solidFill>
                    <a:schemeClr val="tx1"/>
                  </a:solidFill>
                  <a:effectLst>
                    <a:outerShdw blurRad="63500" dist="25400" dir="5400000" algn="t" rotWithShape="0">
                      <a:prstClr val="black">
                        <a:alpha val="30000"/>
                      </a:prstClr>
                    </a:outerShdw>
                  </a:effectLst>
                  <a:cs typeface="Arial" pitchFamily="34" charset="0"/>
                </a:rPr>
                <a:t>HTML5 </a:t>
              </a:r>
              <a:r>
                <a:rPr lang="en-US" dirty="0">
                  <a:solidFill>
                    <a:schemeClr val="tx1"/>
                  </a:solidFill>
                  <a:effectLst>
                    <a:outerShdw blurRad="63500" dist="25400" dir="5400000" algn="t" rotWithShape="0">
                      <a:prstClr val="black">
                        <a:alpha val="30000"/>
                      </a:prstClr>
                    </a:outerShdw>
                  </a:effectLst>
                  <a:cs typeface="Arial" pitchFamily="34" charset="0"/>
                </a:rPr>
                <a:t>Web </a:t>
              </a:r>
              <a:r>
                <a:rPr lang="en-US" dirty="0" smtClean="0">
                  <a:solidFill>
                    <a:schemeClr val="tx1"/>
                  </a:solidFill>
                  <a:effectLst>
                    <a:outerShdw blurRad="63500" dist="25400" dir="5400000" algn="t" rotWithShape="0">
                      <a:prstClr val="black">
                        <a:alpha val="30000"/>
                      </a:prstClr>
                    </a:outerShdw>
                  </a:effectLst>
                  <a:cs typeface="Arial" pitchFamily="34" charset="0"/>
                </a:rPr>
                <a:t>Form</a:t>
              </a:r>
              <a:endParaRPr lang="en-US" dirty="0">
                <a:solidFill>
                  <a:schemeClr val="tx1"/>
                </a:solidFill>
                <a:effectLst>
                  <a:outerShdw blurRad="63500" dist="25400" dir="5400000" algn="t" rotWithShape="0">
                    <a:prstClr val="black">
                      <a:alpha val="30000"/>
                    </a:prstClr>
                  </a:outerShdw>
                </a:effectLst>
                <a:cs typeface="Arial" pitchFamily="34" charset="0"/>
              </a:endParaRPr>
            </a:p>
          </p:txBody>
        </p:sp>
      </p:grpSp>
      <p:grpSp>
        <p:nvGrpSpPr>
          <p:cNvPr id="3" name="Group 2"/>
          <p:cNvGrpSpPr/>
          <p:nvPr/>
        </p:nvGrpSpPr>
        <p:grpSpPr>
          <a:xfrm>
            <a:off x="408298" y="752486"/>
            <a:ext cx="2209800" cy="4775186"/>
            <a:chOff x="408298" y="752486"/>
            <a:chExt cx="2209800" cy="4775186"/>
          </a:xfrm>
        </p:grpSpPr>
        <p:sp>
          <p:nvSpPr>
            <p:cNvPr id="143" name="Rectangle 142">
              <a:hlinkClick r:id="rId3" action="ppaction://hlinksldjump" tooltip="Mobile Supported: The ability to be viewed on any of the popular mobile operating systems (ie. iOS / Android)."/>
            </p:cNvPr>
            <p:cNvSpPr/>
            <p:nvPr/>
          </p:nvSpPr>
          <p:spPr>
            <a:xfrm>
              <a:off x="408298" y="1492979"/>
              <a:ext cx="2209800" cy="311007"/>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nSpc>
                  <a:spcPts val="1300"/>
                </a:lnSpc>
              </a:pPr>
              <a:r>
                <a:rPr lang="en-US" sz="1300" b="1" dirty="0" smtClean="0">
                  <a:effectLst>
                    <a:outerShdw blurRad="63500" dist="25400" dir="5400000" algn="t" rotWithShape="0">
                      <a:prstClr val="black">
                        <a:alpha val="30000"/>
                      </a:prstClr>
                    </a:outerShdw>
                  </a:effectLst>
                  <a:cs typeface="Arial" pitchFamily="34" charset="0"/>
                </a:rPr>
                <a:t>Mobile Supported</a:t>
              </a:r>
            </a:p>
          </p:txBody>
        </p:sp>
        <p:sp>
          <p:nvSpPr>
            <p:cNvPr id="144" name="Rectangle 143">
              <a:hlinkClick r:id="rId3" action="ppaction://hlinksldjump" tooltip="Data Validation: The ability to ensure the data inputted into a form / field is accurate and complete." highlightClick="1"/>
            </p:cNvPr>
            <p:cNvSpPr/>
            <p:nvPr/>
          </p:nvSpPr>
          <p:spPr>
            <a:xfrm>
              <a:off x="408298" y="1789177"/>
              <a:ext cx="2209800" cy="311007"/>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nSpc>
                  <a:spcPts val="1300"/>
                </a:lnSpc>
              </a:pPr>
              <a:r>
                <a:rPr lang="en-US" sz="1300" b="1" dirty="0" smtClean="0">
                  <a:effectLst>
                    <a:outerShdw blurRad="63500" dist="25400" dir="5400000" algn="t" rotWithShape="0">
                      <a:prstClr val="black">
                        <a:alpha val="30000"/>
                      </a:prstClr>
                    </a:outerShdw>
                  </a:effectLst>
                  <a:cs typeface="Arial" pitchFamily="34" charset="0"/>
                </a:rPr>
                <a:t>Field Level Data Validation</a:t>
              </a:r>
            </a:p>
          </p:txBody>
        </p:sp>
        <p:sp>
          <p:nvSpPr>
            <p:cNvPr id="145" name="Rectangle 144">
              <a:hlinkClick r:id="rId3" action="ppaction://hlinksldjump" tooltip="Logic Based Business Rules: The ability to modify a form based upon data entered in specific fields. "/>
            </p:cNvPr>
            <p:cNvSpPr/>
            <p:nvPr/>
          </p:nvSpPr>
          <p:spPr>
            <a:xfrm>
              <a:off x="408298" y="2106592"/>
              <a:ext cx="2209800" cy="311007"/>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nSpc>
                  <a:spcPts val="1300"/>
                </a:lnSpc>
              </a:pPr>
              <a:r>
                <a:rPr lang="en-US" sz="1300" b="1" dirty="0" smtClean="0">
                  <a:effectLst>
                    <a:outerShdw blurRad="63500" dist="25400" dir="5400000" algn="t" rotWithShape="0">
                      <a:prstClr val="black">
                        <a:alpha val="30000"/>
                      </a:prstClr>
                    </a:outerShdw>
                  </a:effectLst>
                  <a:cs typeface="Arial" pitchFamily="34" charset="0"/>
                </a:rPr>
                <a:t>Logic Based Business Rules</a:t>
              </a:r>
            </a:p>
          </p:txBody>
        </p:sp>
        <p:sp>
          <p:nvSpPr>
            <p:cNvPr id="146" name="Rectangle 145">
              <a:hlinkClick r:id="rId3" action="ppaction://hlinksldjump" tooltip="Collapsible Sections: A usability tool available for each section of a form."/>
            </p:cNvPr>
            <p:cNvSpPr/>
            <p:nvPr/>
          </p:nvSpPr>
          <p:spPr>
            <a:xfrm>
              <a:off x="408298" y="2417599"/>
              <a:ext cx="2209800" cy="311007"/>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nSpc>
                  <a:spcPts val="1300"/>
                </a:lnSpc>
              </a:pPr>
              <a:r>
                <a:rPr lang="en-US" sz="1300" b="1" dirty="0" smtClean="0">
                  <a:effectLst>
                    <a:outerShdw blurRad="63500" dist="25400" dir="5400000" algn="t" rotWithShape="0">
                      <a:prstClr val="black">
                        <a:alpha val="30000"/>
                      </a:prstClr>
                    </a:outerShdw>
                  </a:effectLst>
                  <a:cs typeface="Arial" pitchFamily="34" charset="0"/>
                </a:rPr>
                <a:t>Collapsible Sections</a:t>
              </a:r>
            </a:p>
          </p:txBody>
        </p:sp>
        <p:sp>
          <p:nvSpPr>
            <p:cNvPr id="147" name="Rectangle 146">
              <a:hlinkClick r:id="rId3" action="ppaction://hlinksldjump" tooltip="Built In Navigation: Provides a guide through each of the form's steps.  Allows the ability to navigate section by section throughout a form."/>
            </p:cNvPr>
            <p:cNvSpPr/>
            <p:nvPr/>
          </p:nvSpPr>
          <p:spPr>
            <a:xfrm>
              <a:off x="408298" y="2728607"/>
              <a:ext cx="2209800" cy="311007"/>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nSpc>
                  <a:spcPts val="1100"/>
                </a:lnSpc>
              </a:pPr>
              <a:r>
                <a:rPr lang="en-US" sz="1200" b="1" dirty="0" smtClean="0">
                  <a:effectLst>
                    <a:outerShdw blurRad="63500" dist="25400" dir="5400000" algn="t" rotWithShape="0">
                      <a:prstClr val="black">
                        <a:alpha val="30000"/>
                      </a:prstClr>
                    </a:outerShdw>
                  </a:effectLst>
                  <a:cs typeface="Arial" pitchFamily="34" charset="0"/>
                </a:rPr>
                <a:t>Built In Navigation</a:t>
              </a:r>
            </a:p>
            <a:p>
              <a:pPr>
                <a:lnSpc>
                  <a:spcPts val="1100"/>
                </a:lnSpc>
              </a:pPr>
              <a:r>
                <a:rPr lang="en-US" sz="1000" b="1" dirty="0" smtClean="0">
                  <a:effectLst>
                    <a:outerShdw blurRad="63500" dist="25400" dir="5400000" algn="t" rotWithShape="0">
                      <a:prstClr val="black">
                        <a:alpha val="30000"/>
                      </a:prstClr>
                    </a:outerShdw>
                  </a:effectLst>
                  <a:cs typeface="Arial" pitchFamily="34" charset="0"/>
                </a:rPr>
                <a:t>(Wizard </a:t>
              </a:r>
              <a:r>
                <a:rPr lang="en-US" sz="1000" b="1" dirty="0">
                  <a:effectLst>
                    <a:outerShdw blurRad="63500" dist="25400" dir="5400000" algn="t" rotWithShape="0">
                      <a:prstClr val="black">
                        <a:alpha val="30000"/>
                      </a:prstClr>
                    </a:outerShdw>
                  </a:effectLst>
                  <a:cs typeface="Arial" pitchFamily="34" charset="0"/>
                </a:rPr>
                <a:t>Style</a:t>
              </a:r>
              <a:r>
                <a:rPr lang="en-US" sz="1000" b="1" dirty="0" smtClean="0">
                  <a:effectLst>
                    <a:outerShdw blurRad="63500" dist="25400" dir="5400000" algn="t" rotWithShape="0">
                      <a:prstClr val="black">
                        <a:alpha val="30000"/>
                      </a:prstClr>
                    </a:outerShdw>
                  </a:effectLst>
                  <a:cs typeface="Arial" pitchFamily="34" charset="0"/>
                </a:rPr>
                <a:t>)</a:t>
              </a:r>
            </a:p>
          </p:txBody>
        </p:sp>
        <p:sp>
          <p:nvSpPr>
            <p:cNvPr id="148" name="Rectangle 147">
              <a:hlinkClick r:id="rId3" action="ppaction://hlinksldjump" tooltip="Save and Return: Allows the ability to begin a form within a portal, save the form, and return to complete it at a later time."/>
            </p:cNvPr>
            <p:cNvSpPr/>
            <p:nvPr/>
          </p:nvSpPr>
          <p:spPr>
            <a:xfrm>
              <a:off x="408298" y="3039614"/>
              <a:ext cx="2209800" cy="311007"/>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nSpc>
                  <a:spcPts val="1300"/>
                </a:lnSpc>
              </a:pPr>
              <a:r>
                <a:rPr lang="en-US" sz="1300" b="1" dirty="0" smtClean="0">
                  <a:effectLst>
                    <a:outerShdw blurRad="63500" dist="25400" dir="5400000" algn="t" rotWithShape="0">
                      <a:prstClr val="black">
                        <a:alpha val="30000"/>
                      </a:prstClr>
                    </a:outerShdw>
                  </a:effectLst>
                  <a:cs typeface="Arial" pitchFamily="34" charset="0"/>
                </a:rPr>
                <a:t>Save and Return</a:t>
              </a:r>
            </a:p>
          </p:txBody>
        </p:sp>
        <p:sp>
          <p:nvSpPr>
            <p:cNvPr id="149" name="Rectangle 148">
              <a:hlinkClick r:id="rId4" action="ppaction://hlinksldjump" tooltip="Electronic Signatures:  The ability to sign a document electronically without the need for printing.  The EFS will offer many different ways to sign a form electronically.  For example: eSignature, Digital Signature (HSPD-12) or Scribble (Tablet)."/>
            </p:cNvPr>
            <p:cNvSpPr/>
            <p:nvPr/>
          </p:nvSpPr>
          <p:spPr>
            <a:xfrm>
              <a:off x="408298" y="3350621"/>
              <a:ext cx="2209800" cy="311007"/>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nSpc>
                  <a:spcPts val="1300"/>
                </a:lnSpc>
              </a:pPr>
              <a:r>
                <a:rPr lang="en-US" sz="1300" b="1" dirty="0" smtClean="0">
                  <a:effectLst>
                    <a:outerShdw blurRad="63500" dist="25400" dir="5400000" algn="t" rotWithShape="0">
                      <a:prstClr val="black">
                        <a:alpha val="30000"/>
                      </a:prstClr>
                    </a:outerShdw>
                  </a:effectLst>
                  <a:cs typeface="Arial" pitchFamily="34" charset="0"/>
                </a:rPr>
                <a:t>Electronic Signatures</a:t>
              </a:r>
            </a:p>
          </p:txBody>
        </p:sp>
        <p:sp>
          <p:nvSpPr>
            <p:cNvPr id="150" name="Rectangle 149">
              <a:hlinkClick r:id="rId3" action="ppaction://hlinksldjump" tooltip="In-line Help Text: EFS provides both sectional help text as well as question specific help text.  This will allow the end-user to focus specifically on using the form without the need to navigate to another page for guidance."/>
            </p:cNvPr>
            <p:cNvSpPr/>
            <p:nvPr/>
          </p:nvSpPr>
          <p:spPr>
            <a:xfrm>
              <a:off x="408298" y="3661628"/>
              <a:ext cx="2209800" cy="311007"/>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nSpc>
                  <a:spcPts val="1300"/>
                </a:lnSpc>
              </a:pPr>
              <a:r>
                <a:rPr lang="en-US" sz="1300" b="1" dirty="0" smtClean="0">
                  <a:effectLst>
                    <a:outerShdw blurRad="63500" dist="25400" dir="5400000" algn="t" rotWithShape="0">
                      <a:prstClr val="black">
                        <a:alpha val="30000"/>
                      </a:prstClr>
                    </a:outerShdw>
                  </a:effectLst>
                  <a:cs typeface="Arial" pitchFamily="34" charset="0"/>
                </a:rPr>
                <a:t>In-line Help Text</a:t>
              </a:r>
            </a:p>
          </p:txBody>
        </p:sp>
        <p:sp>
          <p:nvSpPr>
            <p:cNvPr id="151" name="Rectangle 150">
              <a:hlinkClick r:id="rId3" action="ppaction://hlinksldjump" tooltip="Electronically Attached Files:  Allows for additional documents to be uploaded into the system with a form submission."/>
            </p:cNvPr>
            <p:cNvSpPr/>
            <p:nvPr/>
          </p:nvSpPr>
          <p:spPr>
            <a:xfrm>
              <a:off x="408298" y="3972636"/>
              <a:ext cx="2209800" cy="311007"/>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nSpc>
                  <a:spcPts val="1300"/>
                </a:lnSpc>
              </a:pPr>
              <a:r>
                <a:rPr lang="en-US" sz="1300" b="1" dirty="0" smtClean="0">
                  <a:effectLst>
                    <a:outerShdw blurRad="63500" dist="25400" dir="5400000" algn="t" rotWithShape="0">
                      <a:prstClr val="black">
                        <a:alpha val="30000"/>
                      </a:prstClr>
                    </a:outerShdw>
                  </a:effectLst>
                  <a:cs typeface="Arial" pitchFamily="34" charset="0"/>
                </a:rPr>
                <a:t>Electronically Attached Files</a:t>
              </a:r>
            </a:p>
          </p:txBody>
        </p:sp>
        <p:sp>
          <p:nvSpPr>
            <p:cNvPr id="152" name="Rectangle 151">
              <a:hlinkClick r:id="rId3" action="ppaction://hlinksldjump" tooltip="Track Form Usage Metrics: EFS will provide the ability to track the usage of each form developed by EFS.  This will provide useful metrics to management to make better business decisions."/>
            </p:cNvPr>
            <p:cNvSpPr/>
            <p:nvPr/>
          </p:nvSpPr>
          <p:spPr>
            <a:xfrm>
              <a:off x="408298" y="4283643"/>
              <a:ext cx="2209800" cy="311007"/>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nSpc>
                  <a:spcPts val="1300"/>
                </a:lnSpc>
              </a:pPr>
              <a:r>
                <a:rPr lang="en-US" sz="1300" b="1" dirty="0">
                  <a:effectLst>
                    <a:outerShdw blurRad="63500" dist="25400" dir="5400000" algn="t" rotWithShape="0">
                      <a:prstClr val="black">
                        <a:alpha val="30000"/>
                      </a:prstClr>
                    </a:outerShdw>
                  </a:effectLst>
                  <a:cs typeface="Arial" pitchFamily="34" charset="0"/>
                </a:rPr>
                <a:t>Track Form Usage Metrics</a:t>
              </a:r>
              <a:endParaRPr lang="en-US" sz="1300" b="1" dirty="0" smtClean="0">
                <a:effectLst>
                  <a:outerShdw blurRad="63500" dist="25400" dir="5400000" algn="t" rotWithShape="0">
                    <a:prstClr val="black">
                      <a:alpha val="30000"/>
                    </a:prstClr>
                  </a:outerShdw>
                </a:effectLst>
                <a:cs typeface="Arial" pitchFamily="34" charset="0"/>
              </a:endParaRPr>
            </a:p>
          </p:txBody>
        </p:sp>
        <p:sp>
          <p:nvSpPr>
            <p:cNvPr id="153" name="Rectangle 152">
              <a:hlinkClick r:id="rId3" action="ppaction://hlinksldjump" tooltip="Electronic Submission: The ability to submit a complete form on-line within the EFS portal."/>
            </p:cNvPr>
            <p:cNvSpPr/>
            <p:nvPr/>
          </p:nvSpPr>
          <p:spPr>
            <a:xfrm>
              <a:off x="408298" y="4594650"/>
              <a:ext cx="2209800" cy="311007"/>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nSpc>
                  <a:spcPts val="1300"/>
                </a:lnSpc>
              </a:pPr>
              <a:r>
                <a:rPr lang="en-US" sz="1300" b="1" dirty="0" smtClean="0">
                  <a:effectLst>
                    <a:outerShdw blurRad="63500" dist="25400" dir="5400000" algn="t" rotWithShape="0">
                      <a:prstClr val="black">
                        <a:alpha val="30000"/>
                      </a:prstClr>
                    </a:outerShdw>
                  </a:effectLst>
                  <a:cs typeface="Arial" pitchFamily="34" charset="0"/>
                </a:rPr>
                <a:t>Electronic Submission</a:t>
              </a:r>
            </a:p>
          </p:txBody>
        </p:sp>
        <p:sp>
          <p:nvSpPr>
            <p:cNvPr id="154" name="Rectangle 153">
              <a:hlinkClick r:id="rId3" action="ppaction://hlinksldjump" tooltip="Manual Submission: The process of completing a form off-line, with pen, and submitting by either fax or mail."/>
            </p:cNvPr>
            <p:cNvSpPr/>
            <p:nvPr/>
          </p:nvSpPr>
          <p:spPr>
            <a:xfrm>
              <a:off x="408298" y="4905657"/>
              <a:ext cx="2209800" cy="311007"/>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t">
              <a:normAutofit fontScale="92500" lnSpcReduction="10000"/>
            </a:bodyPr>
            <a:lstStyle/>
            <a:p>
              <a:r>
                <a:rPr lang="en-US" sz="1300" b="1" dirty="0" smtClean="0">
                  <a:effectLst>
                    <a:outerShdw blurRad="63500" dist="25400" dir="5400000" algn="t" rotWithShape="0">
                      <a:prstClr val="black">
                        <a:alpha val="30000"/>
                      </a:prstClr>
                    </a:outerShdw>
                  </a:effectLst>
                  <a:cs typeface="Arial" pitchFamily="34" charset="0"/>
                </a:rPr>
                <a:t>Manual Submission</a:t>
              </a:r>
            </a:p>
            <a:p>
              <a:r>
                <a:rPr lang="en-US" sz="1100" b="1" dirty="0" smtClean="0">
                  <a:effectLst>
                    <a:outerShdw blurRad="63500" dist="25400" dir="5400000" algn="t" rotWithShape="0">
                      <a:prstClr val="black">
                        <a:alpha val="30000"/>
                      </a:prstClr>
                    </a:outerShdw>
                  </a:effectLst>
                  <a:cs typeface="Arial" pitchFamily="34" charset="0"/>
                </a:rPr>
                <a:t>(Fax or Mail)</a:t>
              </a:r>
            </a:p>
          </p:txBody>
        </p:sp>
        <p:sp>
          <p:nvSpPr>
            <p:cNvPr id="155" name="Rectangle 154">
              <a:hlinkClick r:id="rId3" action="ppaction://hlinksldjump" tooltip="Wet Signature: Hand written pen signature."/>
            </p:cNvPr>
            <p:cNvSpPr/>
            <p:nvPr/>
          </p:nvSpPr>
          <p:spPr>
            <a:xfrm>
              <a:off x="408298" y="5216665"/>
              <a:ext cx="2209800" cy="311007"/>
            </a:xfrm>
            <a:prstGeom prst="rect">
              <a:avLst/>
            </a:prstGeom>
            <a:gradFill flip="none" rotWithShape="1">
              <a:gsLst>
                <a:gs pos="100000">
                  <a:schemeClr val="tx1">
                    <a:lumMod val="65000"/>
                    <a:lumOff val="35000"/>
                  </a:schemeClr>
                </a:gs>
                <a:gs pos="0">
                  <a:schemeClr val="tx1">
                    <a:lumMod val="75000"/>
                    <a:lumOff val="25000"/>
                  </a:schemeClr>
                </a:gs>
              </a:gsLst>
              <a:lin ang="0" scaled="1"/>
              <a:tileRect/>
            </a:gradFill>
            <a:ln w="19050">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lstStyle/>
            <a:p>
              <a:pPr>
                <a:lnSpc>
                  <a:spcPts val="1300"/>
                </a:lnSpc>
              </a:pPr>
              <a:r>
                <a:rPr lang="en-US" sz="1300" b="1" dirty="0" smtClean="0">
                  <a:effectLst>
                    <a:outerShdw blurRad="63500" dist="25400" dir="5400000" algn="t" rotWithShape="0">
                      <a:prstClr val="black">
                        <a:alpha val="30000"/>
                      </a:prstClr>
                    </a:outerShdw>
                  </a:effectLst>
                  <a:cs typeface="Arial" pitchFamily="34" charset="0"/>
                </a:rPr>
                <a:t>Wet Signature</a:t>
              </a:r>
            </a:p>
          </p:txBody>
        </p:sp>
        <p:sp>
          <p:nvSpPr>
            <p:cNvPr id="156" name="Round Same Side Corner Rectangle 155"/>
            <p:cNvSpPr/>
            <p:nvPr/>
          </p:nvSpPr>
          <p:spPr>
            <a:xfrm>
              <a:off x="423046" y="752486"/>
              <a:ext cx="2180304" cy="4775186"/>
            </a:xfrm>
            <a:prstGeom prst="round2SameRect">
              <a:avLst>
                <a:gd name="adj1" fmla="val 16667"/>
                <a:gd name="adj2" fmla="val 0"/>
              </a:avLst>
            </a:prstGeom>
            <a:noFill/>
            <a:ln w="28575">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40" tIns="91440" bIns="0" rtlCol="0" anchor="t"/>
            <a:lstStyle/>
            <a:p>
              <a:pPr algn="ctr">
                <a:lnSpc>
                  <a:spcPts val="1300"/>
                </a:lnSpc>
              </a:pPr>
              <a:r>
                <a:rPr lang="en-US" sz="2000" dirty="0">
                  <a:solidFill>
                    <a:schemeClr val="tx1"/>
                  </a:solidFill>
                  <a:effectLst>
                    <a:outerShdw blurRad="63500" dist="25400" dir="5400000" algn="t" rotWithShape="0">
                      <a:prstClr val="black">
                        <a:alpha val="30000"/>
                      </a:prstClr>
                    </a:outerShdw>
                  </a:effectLst>
                  <a:cs typeface="Arial" pitchFamily="34" charset="0"/>
                </a:rPr>
                <a:t>Capabilities</a:t>
              </a:r>
            </a:p>
          </p:txBody>
        </p:sp>
      </p:grpSp>
    </p:spTree>
    <p:extLst>
      <p:ext uri="{BB962C8B-B14F-4D97-AF65-F5344CB8AC3E}">
        <p14:creationId xmlns:p14="http://schemas.microsoft.com/office/powerpoint/2010/main" val="1208032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prstClr val="black">
                      <a:alpha val="40000"/>
                    </a:prstClr>
                  </a:outerShdw>
                </a:effectLst>
              </a:rPr>
              <a:t>eForms default reporting capabilities</a:t>
            </a:r>
            <a:endParaRPr lang="en-US" dirty="0">
              <a:ea typeface="ＭＳ Ｐゴシック" pitchFamily="34" charset="-128"/>
            </a:endParaRPr>
          </a:p>
        </p:txBody>
      </p:sp>
      <p:sp>
        <p:nvSpPr>
          <p:cNvPr id="5" name="Slide Number Placeholder 4"/>
          <p:cNvSpPr>
            <a:spLocks noGrp="1"/>
          </p:cNvSpPr>
          <p:nvPr>
            <p:ph type="sldNum" sz="quarter" idx="4294967295"/>
          </p:nvPr>
        </p:nvSpPr>
        <p:spPr>
          <a:xfrm>
            <a:off x="4273550" y="6400800"/>
            <a:ext cx="596900" cy="365125"/>
          </a:xfrm>
          <a:prstGeom prst="rect">
            <a:avLst/>
          </a:prstGeom>
        </p:spPr>
        <p:txBody>
          <a:bodyPr/>
          <a:lstStyle/>
          <a:p>
            <a:pPr>
              <a:defRPr/>
            </a:pPr>
            <a:fld id="{18B57994-0977-412E-9B89-066DB19AAABE}" type="slidenum">
              <a:rPr lang="en-US" smtClean="0"/>
              <a:pPr>
                <a:defRPr/>
              </a:pPr>
              <a:t>29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88732276"/>
              </p:ext>
            </p:extLst>
          </p:nvPr>
        </p:nvGraphicFramePr>
        <p:xfrm>
          <a:off x="323850" y="840378"/>
          <a:ext cx="8496300" cy="2661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48000"/>
                <a:gridCol w="5448300"/>
              </a:tblGrid>
              <a:tr h="370840">
                <a:tc>
                  <a:txBody>
                    <a:bodyPr/>
                    <a:lstStyle/>
                    <a:p>
                      <a:r>
                        <a:rPr lang="en-US" dirty="0" smtClean="0"/>
                        <a:t>Report Title</a:t>
                      </a:r>
                      <a:endParaRPr lang="en-US" dirty="0"/>
                    </a:p>
                  </a:txBody>
                  <a:tcPr/>
                </a:tc>
                <a:tc>
                  <a:txBody>
                    <a:bodyPr/>
                    <a:lstStyle/>
                    <a:p>
                      <a:r>
                        <a:rPr lang="en-US" dirty="0" smtClean="0"/>
                        <a:t>Data Reported</a:t>
                      </a:r>
                      <a:endParaRPr lang="en-US" dirty="0"/>
                    </a:p>
                  </a:txBody>
                  <a:tcPr/>
                </a:tc>
              </a:tr>
              <a:tr h="370840">
                <a:tc>
                  <a:txBody>
                    <a:bodyPr/>
                    <a:lstStyle/>
                    <a:p>
                      <a:r>
                        <a:rPr lang="en-US" b="1" dirty="0" smtClean="0">
                          <a:solidFill>
                            <a:schemeClr val="accent1">
                              <a:lumMod val="50000"/>
                            </a:schemeClr>
                          </a:solidFill>
                        </a:rPr>
                        <a:t>Bureau Operational Summary</a:t>
                      </a:r>
                      <a:r>
                        <a:rPr lang="en-US" b="1" baseline="0" dirty="0" smtClean="0">
                          <a:solidFill>
                            <a:schemeClr val="accent1">
                              <a:lumMod val="50000"/>
                            </a:schemeClr>
                          </a:solidFill>
                        </a:rPr>
                        <a:t> </a:t>
                      </a:r>
                      <a:endParaRPr lang="en-US" dirty="0"/>
                    </a:p>
                  </a:txBody>
                  <a:tcPr/>
                </a:tc>
                <a:tc>
                  <a:txBody>
                    <a:bodyPr/>
                    <a:lstStyle/>
                    <a:p>
                      <a:r>
                        <a:rPr lang="en-US" dirty="0" smtClean="0">
                          <a:solidFill>
                            <a:schemeClr val="accent1">
                              <a:lumMod val="50000"/>
                            </a:schemeClr>
                          </a:solidFill>
                        </a:rPr>
                        <a:t>Provides an overview of transactions for a specific bureau</a:t>
                      </a:r>
                      <a:endParaRPr lang="en-US" dirty="0"/>
                    </a:p>
                  </a:txBody>
                  <a:tcPr/>
                </a:tc>
              </a:tr>
              <a:tr h="370840">
                <a:tc>
                  <a:txBody>
                    <a:bodyPr/>
                    <a:lstStyle/>
                    <a:p>
                      <a:r>
                        <a:rPr lang="en-US" b="1" i="0" dirty="0" smtClean="0">
                          <a:solidFill>
                            <a:schemeClr val="accent1">
                              <a:lumMod val="50000"/>
                            </a:schemeClr>
                          </a:solidFill>
                        </a:rPr>
                        <a:t>Operational Summary</a:t>
                      </a:r>
                      <a:r>
                        <a:rPr lang="en-US" b="1" i="0" baseline="0" dirty="0" smtClean="0">
                          <a:solidFill>
                            <a:schemeClr val="accent1">
                              <a:lumMod val="50000"/>
                            </a:schemeClr>
                          </a:solidFill>
                        </a:rPr>
                        <a:t> </a:t>
                      </a:r>
                      <a:endParaRPr lang="en-US" dirty="0"/>
                    </a:p>
                  </a:txBody>
                  <a:tcPr/>
                </a:tc>
                <a:tc>
                  <a:txBody>
                    <a:bodyPr/>
                    <a:lstStyle/>
                    <a:p>
                      <a:r>
                        <a:rPr lang="en-US" b="0" i="0" dirty="0" smtClean="0">
                          <a:solidFill>
                            <a:schemeClr val="accent1">
                              <a:lumMod val="50000"/>
                            </a:schemeClr>
                          </a:solidFill>
                        </a:rPr>
                        <a:t>Provides an overview of transactions for all bureaus</a:t>
                      </a:r>
                      <a:endParaRPr lang="en-US" dirty="0"/>
                    </a:p>
                  </a:txBody>
                  <a:tcPr/>
                </a:tc>
              </a:tr>
              <a:tr h="370840">
                <a:tc>
                  <a:txBody>
                    <a:bodyPr/>
                    <a:lstStyle/>
                    <a:p>
                      <a:r>
                        <a:rPr lang="en-US" b="1" i="0" dirty="0" smtClean="0">
                          <a:solidFill>
                            <a:schemeClr val="accent1">
                              <a:lumMod val="50000"/>
                            </a:schemeClr>
                          </a:solidFill>
                        </a:rPr>
                        <a:t>Bureau Transaction Report</a:t>
                      </a:r>
                      <a:endParaRPr lang="en-US" dirty="0"/>
                    </a:p>
                  </a:txBody>
                  <a:tcPr/>
                </a:tc>
                <a:tc>
                  <a:txBody>
                    <a:bodyPr/>
                    <a:lstStyle/>
                    <a:p>
                      <a:r>
                        <a:rPr lang="en-US" b="0" i="0" dirty="0" smtClean="0">
                          <a:solidFill>
                            <a:schemeClr val="accent1">
                              <a:lumMod val="50000"/>
                            </a:schemeClr>
                          </a:solidFill>
                        </a:rPr>
                        <a:t>Provides transaction statistics for a bureau, broken down by day and</a:t>
                      </a:r>
                      <a:r>
                        <a:rPr lang="en-US" b="0" i="0" baseline="0" dirty="0" smtClean="0">
                          <a:solidFill>
                            <a:schemeClr val="accent1">
                              <a:lumMod val="50000"/>
                            </a:schemeClr>
                          </a:solidFill>
                        </a:rPr>
                        <a:t> month</a:t>
                      </a:r>
                      <a:endParaRPr lang="en-US" dirty="0"/>
                    </a:p>
                  </a:txBody>
                  <a:tcPr/>
                </a:tc>
              </a:tr>
              <a:tr h="370840">
                <a:tc>
                  <a:txBody>
                    <a:bodyPr/>
                    <a:lstStyle/>
                    <a:p>
                      <a:r>
                        <a:rPr lang="en-US" b="1" i="0" dirty="0" smtClean="0">
                          <a:solidFill>
                            <a:schemeClr val="accent1">
                              <a:lumMod val="50000"/>
                            </a:schemeClr>
                          </a:solidFill>
                        </a:rPr>
                        <a:t>Transaction Report </a:t>
                      </a:r>
                      <a:endParaRPr lang="en-US" dirty="0"/>
                    </a:p>
                  </a:txBody>
                  <a:tcPr/>
                </a:tc>
                <a:tc>
                  <a:txBody>
                    <a:bodyPr/>
                    <a:lstStyle/>
                    <a:p>
                      <a:r>
                        <a:rPr lang="en-US" b="0" i="0" dirty="0" smtClean="0">
                          <a:solidFill>
                            <a:schemeClr val="accent1">
                              <a:lumMod val="50000"/>
                            </a:schemeClr>
                          </a:solidFill>
                        </a:rPr>
                        <a:t>Provides transaction statistics, broken down by day and month</a:t>
                      </a:r>
                      <a:endParaRPr lang="en-US" dirty="0"/>
                    </a:p>
                  </a:txBody>
                  <a:tcPr/>
                </a:tc>
              </a:tr>
            </a:tbl>
          </a:graphicData>
        </a:graphic>
      </p:graphicFrame>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68560"/>
            <a:ext cx="3692244" cy="250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124" y="3671944"/>
            <a:ext cx="3696676" cy="250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398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878840"/>
            <a:ext cx="8229600" cy="1315720"/>
          </a:xfrm>
          <a:solidFill>
            <a:srgbClr val="92D050"/>
          </a:solidFill>
          <a:ln>
            <a:noFill/>
          </a:ln>
        </p:spPr>
        <p:txBody>
          <a:bodyPr>
            <a:noAutofit/>
            <a:flatTx/>
          </a:bodyPr>
          <a:lstStyle/>
          <a:p>
            <a:pPr algn="ctr"/>
            <a:r>
              <a:rPr lang="en-US" sz="2400" dirty="0">
                <a:solidFill>
                  <a:schemeClr val="tx1"/>
                </a:solidFill>
              </a:rPr>
              <a:t>The U.S. Department of the Interior protects America’s natural resources and heritage, honors our cultures and tribal communities, and supplies the energy to power our future.</a:t>
            </a:r>
          </a:p>
        </p:txBody>
      </p:sp>
      <p:sp>
        <p:nvSpPr>
          <p:cNvPr id="3" name="Content Placeholder 2"/>
          <p:cNvSpPr>
            <a:spLocks noGrp="1"/>
          </p:cNvSpPr>
          <p:nvPr>
            <p:ph sz="half" idx="1"/>
          </p:nvPr>
        </p:nvSpPr>
        <p:spPr>
          <a:xfrm>
            <a:off x="355600" y="2194560"/>
            <a:ext cx="8331200" cy="3464559"/>
          </a:xfrm>
        </p:spPr>
        <p:txBody>
          <a:bodyPr>
            <a:noAutofit/>
          </a:bodyPr>
          <a:lstStyle/>
          <a:p>
            <a:pPr marL="457200" indent="-457200"/>
            <a:r>
              <a:rPr lang="en-US" sz="2400" dirty="0"/>
              <a:t>Cabinet-level agency with 14 Bureaus and Offices </a:t>
            </a:r>
            <a:r>
              <a:rPr lang="en-US" sz="2400" dirty="0" smtClean="0"/>
              <a:t>that </a:t>
            </a:r>
            <a:r>
              <a:rPr lang="en-US" sz="2400" dirty="0"/>
              <a:t>manages:</a:t>
            </a:r>
          </a:p>
          <a:p>
            <a:pPr marL="857250" lvl="1" indent="-457200"/>
            <a:r>
              <a:rPr lang="en-US" sz="2000" dirty="0" smtClean="0"/>
              <a:t>~80,000 </a:t>
            </a:r>
            <a:r>
              <a:rPr lang="en-US" sz="2000" dirty="0"/>
              <a:t>employees </a:t>
            </a:r>
            <a:r>
              <a:rPr lang="en-US" sz="2000" dirty="0" smtClean="0"/>
              <a:t>plus 280,000 volunteers</a:t>
            </a:r>
            <a:endParaRPr lang="en-US" sz="2000" dirty="0"/>
          </a:p>
          <a:p>
            <a:pPr marL="857250" lvl="1" indent="-457200"/>
            <a:r>
              <a:rPr lang="en-US" sz="2000" dirty="0"/>
              <a:t>$16.8B operating budget</a:t>
            </a:r>
          </a:p>
          <a:p>
            <a:pPr marL="857250" lvl="1" indent="-457200"/>
            <a:r>
              <a:rPr lang="en-US" sz="2000" dirty="0"/>
              <a:t>500 million acres of surface land</a:t>
            </a:r>
          </a:p>
          <a:p>
            <a:pPr marL="857250" lvl="1" indent="-457200"/>
            <a:r>
              <a:rPr lang="en-US" sz="2000" dirty="0"/>
              <a:t>479 dams and 348 reservoirs</a:t>
            </a:r>
          </a:p>
          <a:p>
            <a:pPr marL="857250" lvl="1" indent="-457200"/>
            <a:r>
              <a:rPr lang="en-US" sz="2000" dirty="0"/>
              <a:t>30% of the nation's energy production</a:t>
            </a:r>
          </a:p>
          <a:p>
            <a:pPr marL="857250" lvl="1" indent="-457200"/>
            <a:r>
              <a:rPr lang="en-US" sz="2000" dirty="0"/>
              <a:t>55,000 different maps each year</a:t>
            </a:r>
          </a:p>
          <a:p>
            <a:pPr marL="857250" lvl="1" indent="-457200"/>
            <a:r>
              <a:rPr lang="en-US" sz="2000" dirty="0"/>
              <a:t>~500 million recreational and cultural </a:t>
            </a:r>
            <a:r>
              <a:rPr lang="en-US" sz="2000" dirty="0" smtClean="0"/>
              <a:t>visitors</a:t>
            </a:r>
          </a:p>
          <a:p>
            <a:pPr marL="857250" lvl="1" indent="-457200"/>
            <a:r>
              <a:rPr lang="en-US" sz="2000" dirty="0" smtClean="0"/>
              <a:t>1 in 5 acres of land managed</a:t>
            </a:r>
            <a:endParaRPr lang="en-US" sz="2000" dirty="0"/>
          </a:p>
        </p:txBody>
      </p:sp>
      <p:sp>
        <p:nvSpPr>
          <p:cNvPr id="5" name="Slide Number Placeholder 4"/>
          <p:cNvSpPr>
            <a:spLocks noGrp="1"/>
          </p:cNvSpPr>
          <p:nvPr>
            <p:ph type="sldNum" sz="quarter" idx="12"/>
          </p:nvPr>
        </p:nvSpPr>
        <p:spPr/>
        <p:txBody>
          <a:bodyPr/>
          <a:lstStyle/>
          <a:p>
            <a:fld id="{FDDC4123-6BDE-415D-9E23-085F61B28E58}" type="slidenum">
              <a:rPr lang="en-US" smtClean="0"/>
              <a:pPr/>
              <a:t>3</a:t>
            </a:fld>
            <a:endParaRPr lang="en-US" dirty="0"/>
          </a:p>
        </p:txBody>
      </p:sp>
      <p:sp>
        <p:nvSpPr>
          <p:cNvPr id="6" name="Title 1"/>
          <p:cNvSpPr txBox="1">
            <a:spLocks/>
          </p:cNvSpPr>
          <p:nvPr/>
        </p:nvSpPr>
        <p:spPr>
          <a:xfrm>
            <a:off x="389466" y="-16933"/>
            <a:ext cx="8229600" cy="629920"/>
          </a:xfrm>
          <a:prstGeom prst="rect">
            <a:avLst/>
          </a:prstGeom>
        </p:spPr>
        <p:txBody>
          <a:bodyPr vert="horz" lIns="91440" tIns="45720" rIns="91440" bIns="45720" rtlCol="0" anchor="ctr">
            <a:noAutofit/>
          </a:bodyPr>
          <a:lstStyle>
            <a:lvl1pPr algn="l" defTabSz="457200" rtl="0" eaLnBrk="0" fontAlgn="base" hangingPunct="0">
              <a:spcBef>
                <a:spcPct val="0"/>
              </a:spcBef>
              <a:spcAft>
                <a:spcPct val="0"/>
              </a:spcAft>
              <a:defRPr sz="3200" kern="1200" baseline="0">
                <a:solidFill>
                  <a:srgbClr val="FFFFFF"/>
                </a:solidFill>
                <a:latin typeface="+mj-lt"/>
                <a:ea typeface="ＭＳ Ｐゴシック" pitchFamily="-65" charset="-128"/>
                <a:cs typeface="ＭＳ Ｐゴシック" pitchFamily="-65" charset="-128"/>
              </a:defRPr>
            </a:lvl1pPr>
            <a:lvl2pPr algn="l" defTabSz="457200" rtl="0" eaLnBrk="0" fontAlgn="base" hangingPunct="0">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5pPr>
            <a:lvl6pPr marL="457200" algn="l" defTabSz="457200" rtl="0" fontAlgn="base">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6pPr>
            <a:lvl7pPr marL="914400" algn="l" defTabSz="457200" rtl="0" fontAlgn="base">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7pPr>
            <a:lvl8pPr marL="1371600" algn="l" defTabSz="457200" rtl="0" fontAlgn="base">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8pPr>
            <a:lvl9pPr marL="1828800" algn="l" defTabSz="457200" rtl="0" fontAlgn="base">
              <a:spcBef>
                <a:spcPct val="0"/>
              </a:spcBef>
              <a:spcAft>
                <a:spcPct val="0"/>
              </a:spcAft>
              <a:defRPr sz="2800">
                <a:solidFill>
                  <a:schemeClr val="bg1"/>
                </a:solidFill>
                <a:latin typeface="Calibri" pitchFamily="-65" charset="0"/>
                <a:ea typeface="ＭＳ Ｐゴシック" pitchFamily="-65" charset="-128"/>
                <a:cs typeface="ＭＳ Ｐゴシック" pitchFamily="-65" charset="-128"/>
              </a:defRPr>
            </a:lvl9pPr>
          </a:lstStyle>
          <a:p>
            <a:r>
              <a:rPr lang="en-US" dirty="0" smtClean="0">
                <a:solidFill>
                  <a:schemeClr val="bg1"/>
                </a:solidFill>
              </a:rPr>
              <a:t>Our agency mission</a:t>
            </a:r>
            <a:endParaRPr lang="en-US" dirty="0">
              <a:solidFill>
                <a:schemeClr val="bg1"/>
              </a:solidFill>
            </a:endParaRPr>
          </a:p>
        </p:txBody>
      </p:sp>
    </p:spTree>
    <p:extLst>
      <p:ext uri="{BB962C8B-B14F-4D97-AF65-F5344CB8AC3E}">
        <p14:creationId xmlns:p14="http://schemas.microsoft.com/office/powerpoint/2010/main" val="1746972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a:xfrm>
            <a:off x="457200" y="889000"/>
            <a:ext cx="8229600" cy="5227320"/>
          </a:xfrm>
        </p:spPr>
        <p:txBody>
          <a:bodyPr>
            <a:normAutofit/>
          </a:bodyPr>
          <a:lstStyle/>
          <a:p>
            <a:pPr marL="457200" indent="-457200"/>
            <a:r>
              <a:rPr lang="en-US" dirty="0" smtClean="0"/>
              <a:t>Program Introduction</a:t>
            </a:r>
          </a:p>
          <a:p>
            <a:pPr marL="457200" indent="-457200"/>
            <a:r>
              <a:rPr lang="en-US" dirty="0"/>
              <a:t>Our Approach</a:t>
            </a:r>
          </a:p>
          <a:p>
            <a:pPr marL="457200" indent="-457200"/>
            <a:r>
              <a:rPr lang="en-US" dirty="0"/>
              <a:t>Schedules and Auto Classification</a:t>
            </a:r>
          </a:p>
          <a:p>
            <a:pPr marL="457200" indent="-457200"/>
            <a:r>
              <a:rPr lang="en-US" dirty="0" smtClean="0"/>
              <a:t>Integration and Migration</a:t>
            </a:r>
          </a:p>
          <a:p>
            <a:pPr marL="457200" indent="-457200"/>
            <a:r>
              <a:rPr lang="en-US" dirty="0" smtClean="0"/>
              <a:t>eForms</a:t>
            </a:r>
          </a:p>
          <a:p>
            <a:pPr marL="457200" indent="-457200"/>
            <a:r>
              <a:rPr lang="en-US" b="1" dirty="0" smtClean="0"/>
              <a:t>Challenges, Lessons Learned and the Future</a:t>
            </a:r>
          </a:p>
        </p:txBody>
      </p:sp>
      <p:sp>
        <p:nvSpPr>
          <p:cNvPr id="5" name="Slide Number Placeholder 4"/>
          <p:cNvSpPr>
            <a:spLocks noGrp="1"/>
          </p:cNvSpPr>
          <p:nvPr>
            <p:ph type="sldNum" sz="quarter" idx="12"/>
          </p:nvPr>
        </p:nvSpPr>
        <p:spPr/>
        <p:txBody>
          <a:bodyPr/>
          <a:lstStyle/>
          <a:p>
            <a:fld id="{FDDC4123-6BDE-415D-9E23-085F61B28E58}" type="slidenum">
              <a:rPr lang="en-US" smtClean="0"/>
              <a:pPr/>
              <a:t>30</a:t>
            </a:fld>
            <a:endParaRPr lang="en-US" dirty="0"/>
          </a:p>
        </p:txBody>
      </p:sp>
      <p:sp>
        <p:nvSpPr>
          <p:cNvPr id="4" name="Rounded Rectangle 3"/>
          <p:cNvSpPr/>
          <p:nvPr/>
        </p:nvSpPr>
        <p:spPr>
          <a:xfrm>
            <a:off x="362607" y="3442662"/>
            <a:ext cx="7211673" cy="520262"/>
          </a:xfrm>
          <a:prstGeom prst="round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3411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 system is without its challenges</a:t>
            </a:r>
            <a:endParaRPr lang="en-US" dirty="0"/>
          </a:p>
        </p:txBody>
      </p:sp>
      <p:sp>
        <p:nvSpPr>
          <p:cNvPr id="3" name="Content Placeholder 2"/>
          <p:cNvSpPr>
            <a:spLocks noGrp="1"/>
          </p:cNvSpPr>
          <p:nvPr>
            <p:ph sz="half" idx="1"/>
          </p:nvPr>
        </p:nvSpPr>
        <p:spPr>
          <a:xfrm>
            <a:off x="457200" y="889000"/>
            <a:ext cx="8229600" cy="5227320"/>
          </a:xfrm>
        </p:spPr>
        <p:txBody>
          <a:bodyPr>
            <a:normAutofit fontScale="92500"/>
          </a:bodyPr>
          <a:lstStyle/>
          <a:p>
            <a:r>
              <a:rPr lang="en-US" dirty="0" smtClean="0"/>
              <a:t>Gaining leadership support and funding</a:t>
            </a:r>
          </a:p>
          <a:p>
            <a:pPr lvl="1"/>
            <a:r>
              <a:rPr lang="en-US" dirty="0" smtClean="0"/>
              <a:t>DOI has a decentralized management structure</a:t>
            </a:r>
          </a:p>
          <a:p>
            <a:pPr lvl="1"/>
            <a:r>
              <a:rPr lang="en-US" dirty="0" smtClean="0"/>
              <a:t>Use WIIFM (“What’s in it for me?”)</a:t>
            </a:r>
          </a:p>
          <a:p>
            <a:r>
              <a:rPr lang="en-US" dirty="0" smtClean="0"/>
              <a:t>Adapting to a new Department-wide email (Gmail) 6 months into implementation</a:t>
            </a:r>
          </a:p>
          <a:p>
            <a:r>
              <a:rPr lang="en-US" dirty="0" smtClean="0"/>
              <a:t>Managing DOI requirements within a COTS environment</a:t>
            </a:r>
          </a:p>
          <a:p>
            <a:r>
              <a:rPr lang="en-US" dirty="0" smtClean="0"/>
              <a:t>Capturing 2-3 million emails a day plus attachments</a:t>
            </a:r>
          </a:p>
          <a:p>
            <a:r>
              <a:rPr lang="en-US" dirty="0" smtClean="0"/>
              <a:t>Continuously identifying transitory and ultra-transitory</a:t>
            </a:r>
          </a:p>
          <a:p>
            <a:r>
              <a:rPr lang="en-US" dirty="0" smtClean="0"/>
              <a:t>Implementing a centralized system in a decentralized organization</a:t>
            </a:r>
          </a:p>
          <a:p>
            <a:r>
              <a:rPr lang="en-US" dirty="0" smtClean="0"/>
              <a:t>Supporting seasonal growth and national events</a:t>
            </a:r>
          </a:p>
          <a:p>
            <a:pPr marL="457200" indent="-457200"/>
            <a:endParaRPr lang="en-US" dirty="0" smtClean="0">
              <a:solidFill>
                <a:srgbClr val="FF0000"/>
              </a:solidFill>
            </a:endParaRPr>
          </a:p>
        </p:txBody>
      </p:sp>
      <p:sp>
        <p:nvSpPr>
          <p:cNvPr id="5" name="Slide Number Placeholder 4"/>
          <p:cNvSpPr>
            <a:spLocks noGrp="1"/>
          </p:cNvSpPr>
          <p:nvPr>
            <p:ph type="sldNum" sz="quarter" idx="12"/>
          </p:nvPr>
        </p:nvSpPr>
        <p:spPr/>
        <p:txBody>
          <a:bodyPr/>
          <a:lstStyle/>
          <a:p>
            <a:fld id="{FDDC4123-6BDE-415D-9E23-085F61B28E58}" type="slidenum">
              <a:rPr lang="en-US" smtClean="0"/>
              <a:pPr/>
              <a:t>31</a:t>
            </a:fld>
            <a:endParaRPr lang="en-US" dirty="0"/>
          </a:p>
        </p:txBody>
      </p:sp>
    </p:spTree>
    <p:extLst>
      <p:ext uri="{BB962C8B-B14F-4D97-AF65-F5344CB8AC3E}">
        <p14:creationId xmlns:p14="http://schemas.microsoft.com/office/powerpoint/2010/main" val="3671627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so far</a:t>
            </a:r>
            <a:endParaRPr lang="en-US" dirty="0"/>
          </a:p>
        </p:txBody>
      </p:sp>
      <p:sp>
        <p:nvSpPr>
          <p:cNvPr id="3" name="Content Placeholder 2"/>
          <p:cNvSpPr>
            <a:spLocks noGrp="1"/>
          </p:cNvSpPr>
          <p:nvPr>
            <p:ph sz="half" idx="1"/>
          </p:nvPr>
        </p:nvSpPr>
        <p:spPr>
          <a:xfrm>
            <a:off x="457200" y="889000"/>
            <a:ext cx="8229600" cy="5227320"/>
          </a:xfrm>
        </p:spPr>
        <p:txBody>
          <a:bodyPr>
            <a:normAutofit/>
          </a:bodyPr>
          <a:lstStyle/>
          <a:p>
            <a:pPr marL="457200" indent="-457200"/>
            <a:r>
              <a:rPr lang="en-US" dirty="0" smtClean="0"/>
              <a:t>Communicate constantly in terms “they” understand</a:t>
            </a:r>
          </a:p>
          <a:p>
            <a:pPr marL="857250" lvl="1" indent="-457200"/>
            <a:r>
              <a:rPr lang="en-US" dirty="0" smtClean="0"/>
              <a:t>To management, users, system admin, vendor partners, etc. </a:t>
            </a:r>
            <a:endParaRPr lang="en-US" dirty="0"/>
          </a:p>
          <a:p>
            <a:pPr marL="857250" lvl="1" indent="-457200"/>
            <a:r>
              <a:rPr lang="en-US" dirty="0"/>
              <a:t>Need to present the big picture to all stake-holders and present changes in stages</a:t>
            </a:r>
          </a:p>
          <a:p>
            <a:pPr marL="457200" indent="-457200"/>
            <a:r>
              <a:rPr lang="en-US" dirty="0" smtClean="0"/>
              <a:t>Designate a full-time </a:t>
            </a:r>
            <a:r>
              <a:rPr lang="en-US" dirty="0"/>
              <a:t>change management / communication champion</a:t>
            </a:r>
          </a:p>
          <a:p>
            <a:pPr marL="457200" indent="-457200"/>
            <a:r>
              <a:rPr lang="en-US" dirty="0" smtClean="0"/>
              <a:t>Manage user expectations and </a:t>
            </a:r>
            <a:r>
              <a:rPr lang="en-US" dirty="0"/>
              <a:t>scope </a:t>
            </a:r>
            <a:r>
              <a:rPr lang="en-US" dirty="0" smtClean="0"/>
              <a:t>creep</a:t>
            </a:r>
          </a:p>
          <a:p>
            <a:pPr marL="457200" indent="-457200"/>
            <a:r>
              <a:rPr lang="en-US" dirty="0" smtClean="0"/>
              <a:t>Establish </a:t>
            </a:r>
            <a:r>
              <a:rPr lang="en-US" dirty="0"/>
              <a:t>a strong </a:t>
            </a:r>
            <a:r>
              <a:rPr lang="en-US" dirty="0" smtClean="0"/>
              <a:t>implementation team</a:t>
            </a:r>
          </a:p>
          <a:p>
            <a:pPr marL="457200" indent="-457200"/>
            <a:r>
              <a:rPr lang="en-US" dirty="0" smtClean="0"/>
              <a:t>Plan for the long </a:t>
            </a:r>
            <a:r>
              <a:rPr lang="en-US" dirty="0"/>
              <a:t>term </a:t>
            </a:r>
            <a:r>
              <a:rPr lang="en-US" dirty="0" smtClean="0"/>
              <a:t>with </a:t>
            </a:r>
            <a:r>
              <a:rPr lang="en-US" dirty="0"/>
              <a:t>iterative steps</a:t>
            </a:r>
          </a:p>
          <a:p>
            <a:pPr marL="457200" indent="-457200"/>
            <a:endParaRPr lang="en-US" dirty="0"/>
          </a:p>
          <a:p>
            <a:pPr marL="457200" indent="-457200"/>
            <a:endParaRPr lang="en-US" dirty="0" smtClean="0"/>
          </a:p>
        </p:txBody>
      </p:sp>
      <p:sp>
        <p:nvSpPr>
          <p:cNvPr id="5" name="Slide Number Placeholder 4"/>
          <p:cNvSpPr>
            <a:spLocks noGrp="1"/>
          </p:cNvSpPr>
          <p:nvPr>
            <p:ph type="sldNum" sz="quarter" idx="12"/>
          </p:nvPr>
        </p:nvSpPr>
        <p:spPr/>
        <p:txBody>
          <a:bodyPr/>
          <a:lstStyle/>
          <a:p>
            <a:fld id="{FDDC4123-6BDE-415D-9E23-085F61B28E58}" type="slidenum">
              <a:rPr lang="en-US" smtClean="0"/>
              <a:pPr/>
              <a:t>32</a:t>
            </a:fld>
            <a:endParaRPr lang="en-US" dirty="0"/>
          </a:p>
        </p:txBody>
      </p:sp>
    </p:spTree>
    <p:extLst>
      <p:ext uri="{BB962C8B-B14F-4D97-AF65-F5344CB8AC3E}">
        <p14:creationId xmlns:p14="http://schemas.microsoft.com/office/powerpoint/2010/main" val="1334279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in constant motion…</a:t>
            </a:r>
            <a:endParaRPr lang="en-US" dirty="0">
              <a:solidFill>
                <a:srgbClr val="FF0000"/>
              </a:solidFill>
            </a:endParaRPr>
          </a:p>
        </p:txBody>
      </p:sp>
      <p:sp>
        <p:nvSpPr>
          <p:cNvPr id="3" name="Content Placeholder 2"/>
          <p:cNvSpPr>
            <a:spLocks noGrp="1"/>
          </p:cNvSpPr>
          <p:nvPr>
            <p:ph sz="half" idx="1"/>
          </p:nvPr>
        </p:nvSpPr>
        <p:spPr>
          <a:xfrm>
            <a:off x="457200" y="889000"/>
            <a:ext cx="8229600" cy="5227320"/>
          </a:xfrm>
        </p:spPr>
        <p:txBody>
          <a:bodyPr>
            <a:normAutofit/>
          </a:bodyPr>
          <a:lstStyle/>
          <a:p>
            <a:r>
              <a:rPr lang="en-US" dirty="0" smtClean="0"/>
              <a:t>Capture and manage litigation holds</a:t>
            </a:r>
          </a:p>
          <a:p>
            <a:r>
              <a:rPr lang="en-US" dirty="0" smtClean="0"/>
              <a:t>Develop </a:t>
            </a:r>
            <a:r>
              <a:rPr lang="en-US" dirty="0"/>
              <a:t>automated processes </a:t>
            </a:r>
            <a:r>
              <a:rPr lang="en-US" dirty="0" smtClean="0"/>
              <a:t>for </a:t>
            </a:r>
            <a:r>
              <a:rPr lang="en-US" dirty="0"/>
              <a:t>records capture, litigation </a:t>
            </a:r>
            <a:r>
              <a:rPr lang="en-US" dirty="0" smtClean="0"/>
              <a:t>holds, preservation, </a:t>
            </a:r>
            <a:r>
              <a:rPr lang="en-US" dirty="0"/>
              <a:t>and attorney support</a:t>
            </a:r>
          </a:p>
          <a:p>
            <a:r>
              <a:rPr lang="en-US" dirty="0"/>
              <a:t>Centralize all </a:t>
            </a:r>
            <a:r>
              <a:rPr lang="en-US" dirty="0" smtClean="0"/>
              <a:t>Bureaus’ </a:t>
            </a:r>
            <a:r>
              <a:rPr lang="en-US" dirty="0"/>
              <a:t>records </a:t>
            </a:r>
            <a:r>
              <a:rPr lang="en-US" dirty="0" smtClean="0"/>
              <a:t>programs</a:t>
            </a:r>
            <a:endParaRPr lang="en-US" strike="sngStrike" dirty="0">
              <a:solidFill>
                <a:srgbClr val="FF0000"/>
              </a:solidFill>
            </a:endParaRPr>
          </a:p>
          <a:p>
            <a:r>
              <a:rPr lang="en-US" dirty="0"/>
              <a:t>Migrate </a:t>
            </a:r>
            <a:r>
              <a:rPr lang="en-US" dirty="0" smtClean="0"/>
              <a:t>legacy content management systems</a:t>
            </a:r>
            <a:r>
              <a:rPr lang="en-US" strike="sngStrike" dirty="0" smtClean="0">
                <a:solidFill>
                  <a:srgbClr val="FF0000"/>
                </a:solidFill>
              </a:rPr>
              <a:t> </a:t>
            </a:r>
          </a:p>
          <a:p>
            <a:r>
              <a:rPr lang="en-US" dirty="0" smtClean="0"/>
              <a:t>Convert and automate over 20,000 forms</a:t>
            </a:r>
            <a:endParaRPr lang="en-US" dirty="0" smtClean="0">
              <a:solidFill>
                <a:srgbClr val="FF0000"/>
              </a:solidFill>
            </a:endParaRPr>
          </a:p>
          <a:p>
            <a:r>
              <a:rPr lang="en-US" dirty="0" smtClean="0"/>
              <a:t>Integrate </a:t>
            </a:r>
            <a:r>
              <a:rPr lang="en-US" dirty="0"/>
              <a:t>1,700 mission dashboards</a:t>
            </a:r>
          </a:p>
          <a:p>
            <a:r>
              <a:rPr lang="en-US" dirty="0"/>
              <a:t>Provide continuous training and communication and outreach</a:t>
            </a:r>
          </a:p>
          <a:p>
            <a:r>
              <a:rPr lang="en-US" dirty="0"/>
              <a:t>Support </a:t>
            </a:r>
            <a:r>
              <a:rPr lang="en-US" dirty="0" smtClean="0"/>
              <a:t>mobile platforms</a:t>
            </a:r>
          </a:p>
        </p:txBody>
      </p:sp>
      <p:sp>
        <p:nvSpPr>
          <p:cNvPr id="5" name="Slide Number Placeholder 4"/>
          <p:cNvSpPr>
            <a:spLocks noGrp="1"/>
          </p:cNvSpPr>
          <p:nvPr>
            <p:ph type="sldNum" sz="quarter" idx="12"/>
          </p:nvPr>
        </p:nvSpPr>
        <p:spPr/>
        <p:txBody>
          <a:bodyPr/>
          <a:lstStyle/>
          <a:p>
            <a:fld id="{FDDC4123-6BDE-415D-9E23-085F61B28E58}" type="slidenum">
              <a:rPr lang="en-US" smtClean="0"/>
              <a:pPr/>
              <a:t>33</a:t>
            </a:fld>
            <a:endParaRPr lang="en-US" dirty="0"/>
          </a:p>
        </p:txBody>
      </p:sp>
    </p:spTree>
    <p:extLst>
      <p:ext uri="{BB962C8B-B14F-4D97-AF65-F5344CB8AC3E}">
        <p14:creationId xmlns:p14="http://schemas.microsoft.com/office/powerpoint/2010/main" val="670437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Slide Number Placeholder 4"/>
          <p:cNvSpPr>
            <a:spLocks noGrp="1"/>
          </p:cNvSpPr>
          <p:nvPr>
            <p:ph type="sldNum" sz="quarter" idx="12"/>
          </p:nvPr>
        </p:nvSpPr>
        <p:spPr/>
        <p:txBody>
          <a:bodyPr/>
          <a:lstStyle/>
          <a:p>
            <a:fld id="{FDDC4123-6BDE-415D-9E23-085F61B28E58}" type="slidenum">
              <a:rPr lang="en-US" smtClean="0"/>
              <a:pPr/>
              <a:t>34</a:t>
            </a:fld>
            <a:endParaRPr lang="en-US" dirty="0"/>
          </a:p>
        </p:txBody>
      </p:sp>
      <p:pic>
        <p:nvPicPr>
          <p:cNvPr id="6" name="Picture 2"/>
          <p:cNvPicPr>
            <a:picLocks noChangeAspect="1" noChangeArrowheads="1"/>
          </p:cNvPicPr>
          <p:nvPr/>
        </p:nvPicPr>
        <p:blipFill>
          <a:blip r:embed="rId3"/>
          <a:srcRect/>
          <a:stretch>
            <a:fillRect/>
          </a:stretch>
        </p:blipFill>
        <p:spPr bwMode="auto">
          <a:xfrm>
            <a:off x="4520900" y="3486819"/>
            <a:ext cx="3569791" cy="1465502"/>
          </a:xfrm>
          <a:prstGeom prst="rect">
            <a:avLst/>
          </a:prstGeom>
          <a:noFill/>
          <a:ln w="9525">
            <a:noFill/>
            <a:miter lim="800000"/>
            <a:headEnd/>
            <a:tailEnd/>
          </a:ln>
          <a:effectLst/>
        </p:spPr>
      </p:pic>
      <p:sp>
        <p:nvSpPr>
          <p:cNvPr id="4" name="Rectangle 3"/>
          <p:cNvSpPr/>
          <p:nvPr/>
        </p:nvSpPr>
        <p:spPr>
          <a:xfrm>
            <a:off x="815339" y="1139030"/>
            <a:ext cx="3887289" cy="1877437"/>
          </a:xfrm>
          <a:prstGeom prst="rect">
            <a:avLst/>
          </a:prstGeom>
        </p:spPr>
        <p:txBody>
          <a:bodyPr wrap="square">
            <a:spAutoFit/>
          </a:bodyPr>
          <a:lstStyle/>
          <a:p>
            <a:pPr marL="0" indent="0">
              <a:spcBef>
                <a:spcPts val="0"/>
              </a:spcBef>
              <a:buNone/>
            </a:pPr>
            <a:r>
              <a:rPr lang="en-US" sz="2000" b="1" dirty="0"/>
              <a:t>Edwin </a:t>
            </a:r>
            <a:r>
              <a:rPr lang="en-US" sz="2000" b="1" dirty="0" smtClean="0"/>
              <a:t>McCeney </a:t>
            </a:r>
          </a:p>
          <a:p>
            <a:pPr marL="0" indent="0">
              <a:spcBef>
                <a:spcPts val="0"/>
              </a:spcBef>
              <a:buNone/>
            </a:pPr>
            <a:r>
              <a:rPr lang="en-US" sz="1600" dirty="0" smtClean="0"/>
              <a:t>Departmental </a:t>
            </a:r>
            <a:r>
              <a:rPr lang="en-US" sz="1600" dirty="0"/>
              <a:t>Records Officer</a:t>
            </a:r>
          </a:p>
          <a:p>
            <a:pPr marL="0" indent="0">
              <a:spcBef>
                <a:spcPts val="0"/>
              </a:spcBef>
              <a:buNone/>
            </a:pPr>
            <a:r>
              <a:rPr lang="en-US" sz="1600" dirty="0"/>
              <a:t>Department of </a:t>
            </a:r>
            <a:r>
              <a:rPr lang="en-US" sz="1600" dirty="0" smtClean="0"/>
              <a:t>the Interior</a:t>
            </a:r>
            <a:endParaRPr lang="en-US" sz="1600" dirty="0"/>
          </a:p>
          <a:p>
            <a:pPr marL="0" indent="0">
              <a:spcBef>
                <a:spcPts val="0"/>
              </a:spcBef>
              <a:buNone/>
            </a:pPr>
            <a:r>
              <a:rPr lang="en-US" sz="1600" dirty="0"/>
              <a:t>Office of the Chief Information Officer</a:t>
            </a:r>
          </a:p>
          <a:p>
            <a:pPr marL="0" indent="0">
              <a:spcBef>
                <a:spcPts val="0"/>
              </a:spcBef>
              <a:buNone/>
            </a:pPr>
            <a:r>
              <a:rPr lang="en-US" sz="1600" dirty="0" smtClean="0"/>
              <a:t>Policy, </a:t>
            </a:r>
            <a:r>
              <a:rPr lang="en-US" sz="1600" dirty="0"/>
              <a:t>Planning and Management</a:t>
            </a:r>
          </a:p>
          <a:p>
            <a:pPr marL="0" indent="0">
              <a:spcBef>
                <a:spcPts val="0"/>
              </a:spcBef>
              <a:buNone/>
            </a:pPr>
            <a:r>
              <a:rPr lang="en-US" sz="1600" dirty="0" smtClean="0">
                <a:hlinkClick r:id="rId4"/>
              </a:rPr>
              <a:t>Edwin_McCeney@ios.doi.gov</a:t>
            </a:r>
            <a:endParaRPr lang="en-US" sz="1600" dirty="0"/>
          </a:p>
          <a:p>
            <a:pPr marL="0" indent="0">
              <a:spcBef>
                <a:spcPts val="0"/>
              </a:spcBef>
              <a:buNone/>
            </a:pPr>
            <a:r>
              <a:rPr lang="en-US" sz="1600" dirty="0"/>
              <a:t>(202) 208-3321</a:t>
            </a:r>
          </a:p>
        </p:txBody>
      </p:sp>
      <p:sp>
        <p:nvSpPr>
          <p:cNvPr id="8" name="Rectangle 7"/>
          <p:cNvSpPr/>
          <p:nvPr/>
        </p:nvSpPr>
        <p:spPr>
          <a:xfrm>
            <a:off x="815339" y="3284944"/>
            <a:ext cx="3864649" cy="1877437"/>
          </a:xfrm>
          <a:prstGeom prst="rect">
            <a:avLst/>
          </a:prstGeom>
        </p:spPr>
        <p:txBody>
          <a:bodyPr wrap="square">
            <a:spAutoFit/>
          </a:bodyPr>
          <a:lstStyle/>
          <a:p>
            <a:pPr marL="0" indent="0">
              <a:spcBef>
                <a:spcPts val="0"/>
              </a:spcBef>
              <a:buNone/>
            </a:pPr>
            <a:r>
              <a:rPr lang="en-US" sz="2000" b="1" dirty="0" smtClean="0"/>
              <a:t>John Montel</a:t>
            </a:r>
          </a:p>
          <a:p>
            <a:pPr marL="0" indent="0">
              <a:spcBef>
                <a:spcPts val="0"/>
              </a:spcBef>
              <a:buNone/>
            </a:pPr>
            <a:r>
              <a:rPr lang="en-US" sz="1600" dirty="0" smtClean="0"/>
              <a:t>Deputy, </a:t>
            </a:r>
            <a:r>
              <a:rPr lang="en-US" sz="1600" dirty="0" err="1" smtClean="0"/>
              <a:t>eRecords</a:t>
            </a:r>
            <a:r>
              <a:rPr lang="en-US" sz="1600" dirty="0" smtClean="0"/>
              <a:t> Officer</a:t>
            </a:r>
            <a:endParaRPr lang="en-US" sz="1600" dirty="0"/>
          </a:p>
          <a:p>
            <a:pPr marL="0" indent="0">
              <a:spcBef>
                <a:spcPts val="0"/>
              </a:spcBef>
              <a:buNone/>
            </a:pPr>
            <a:r>
              <a:rPr lang="en-US" sz="1600" dirty="0"/>
              <a:t>Department </a:t>
            </a:r>
            <a:r>
              <a:rPr lang="en-US" sz="1600" dirty="0" smtClean="0"/>
              <a:t>of the </a:t>
            </a:r>
            <a:r>
              <a:rPr lang="en-US" sz="1600" dirty="0"/>
              <a:t>Interior</a:t>
            </a:r>
          </a:p>
          <a:p>
            <a:pPr marL="0" indent="0">
              <a:spcBef>
                <a:spcPts val="0"/>
              </a:spcBef>
              <a:buNone/>
            </a:pPr>
            <a:r>
              <a:rPr lang="en-US" sz="1600" dirty="0"/>
              <a:t>Office of the Chief Information Officer</a:t>
            </a:r>
          </a:p>
          <a:p>
            <a:pPr marL="0" indent="0">
              <a:spcBef>
                <a:spcPts val="0"/>
              </a:spcBef>
              <a:buNone/>
            </a:pPr>
            <a:r>
              <a:rPr lang="en-US" sz="1600" dirty="0" smtClean="0"/>
              <a:t>Policy, </a:t>
            </a:r>
            <a:r>
              <a:rPr lang="en-US" sz="1600" dirty="0"/>
              <a:t>Planning and Management</a:t>
            </a:r>
          </a:p>
          <a:p>
            <a:pPr marL="0" indent="0">
              <a:spcBef>
                <a:spcPts val="0"/>
              </a:spcBef>
              <a:buNone/>
            </a:pPr>
            <a:r>
              <a:rPr lang="en-US" sz="1600" dirty="0" smtClean="0">
                <a:hlinkClick r:id="rId5"/>
              </a:rPr>
              <a:t>John_Montel@ios.doi.gov</a:t>
            </a:r>
            <a:endParaRPr lang="en-US" sz="1600" dirty="0"/>
          </a:p>
          <a:p>
            <a:pPr marL="0" indent="0">
              <a:spcBef>
                <a:spcPts val="0"/>
              </a:spcBef>
              <a:buNone/>
            </a:pPr>
            <a:r>
              <a:rPr lang="en-US" sz="1600" dirty="0"/>
              <a:t>(202) </a:t>
            </a:r>
            <a:r>
              <a:rPr lang="en-US" sz="1600" dirty="0" smtClean="0"/>
              <a:t>208-3939</a:t>
            </a:r>
            <a:endParaRPr lang="en-US" sz="1600" dirty="0"/>
          </a:p>
        </p:txBody>
      </p:sp>
      <p:sp>
        <p:nvSpPr>
          <p:cNvPr id="7" name="Rectangle 6"/>
          <p:cNvSpPr/>
          <p:nvPr/>
        </p:nvSpPr>
        <p:spPr>
          <a:xfrm>
            <a:off x="5408989" y="1137055"/>
            <a:ext cx="3248117" cy="2123658"/>
          </a:xfrm>
          <a:prstGeom prst="rect">
            <a:avLst/>
          </a:prstGeom>
        </p:spPr>
        <p:txBody>
          <a:bodyPr wrap="square">
            <a:spAutoFit/>
          </a:bodyPr>
          <a:lstStyle/>
          <a:p>
            <a:pPr marL="0" indent="0">
              <a:spcBef>
                <a:spcPts val="0"/>
              </a:spcBef>
              <a:buNone/>
            </a:pPr>
            <a:r>
              <a:rPr lang="en-US" sz="2000" b="1" dirty="0" smtClean="0"/>
              <a:t>Prime Contractor </a:t>
            </a:r>
          </a:p>
          <a:p>
            <a:pPr marL="0" indent="0">
              <a:spcBef>
                <a:spcPts val="0"/>
              </a:spcBef>
              <a:buNone/>
            </a:pPr>
            <a:r>
              <a:rPr lang="en-US" sz="1600" dirty="0" smtClean="0"/>
              <a:t>IQ Business Group</a:t>
            </a:r>
            <a:endParaRPr lang="en-US" sz="1600" dirty="0"/>
          </a:p>
          <a:p>
            <a:pPr marL="0" indent="0">
              <a:spcBef>
                <a:spcPts val="0"/>
              </a:spcBef>
              <a:buNone/>
            </a:pPr>
            <a:r>
              <a:rPr lang="en-US" sz="1600" dirty="0" smtClean="0"/>
              <a:t>Carol Brock, Vice President, Information Governance</a:t>
            </a:r>
            <a:endParaRPr lang="en-US" sz="1600" dirty="0"/>
          </a:p>
          <a:p>
            <a:pPr marL="0" indent="0">
              <a:spcBef>
                <a:spcPts val="0"/>
              </a:spcBef>
              <a:buNone/>
            </a:pPr>
            <a:r>
              <a:rPr lang="en-US" sz="1600" dirty="0" smtClean="0">
                <a:hlinkClick r:id="rId6"/>
              </a:rPr>
              <a:t>cbrock@iqbginc.com</a:t>
            </a:r>
            <a:r>
              <a:rPr lang="en-US" sz="1600" dirty="0" smtClean="0"/>
              <a:t>  </a:t>
            </a:r>
            <a:endParaRPr lang="en-US" sz="1600" dirty="0"/>
          </a:p>
          <a:p>
            <a:pPr marL="0" indent="0">
              <a:spcBef>
                <a:spcPts val="0"/>
              </a:spcBef>
              <a:buNone/>
            </a:pPr>
            <a:r>
              <a:rPr lang="en-US" sz="1600" dirty="0" smtClean="0"/>
              <a:t>(512) 415-5434</a:t>
            </a:r>
          </a:p>
          <a:p>
            <a:pPr marL="0" indent="0">
              <a:spcBef>
                <a:spcPts val="0"/>
              </a:spcBef>
              <a:buNone/>
            </a:pPr>
            <a:r>
              <a:rPr lang="en-US" sz="1600" dirty="0" smtClean="0"/>
              <a:t>Contract No. D12PC00403</a:t>
            </a:r>
          </a:p>
          <a:p>
            <a:pPr marL="0" indent="0">
              <a:spcBef>
                <a:spcPts val="0"/>
              </a:spcBef>
              <a:buNone/>
            </a:pPr>
            <a:r>
              <a:rPr lang="en-US" sz="1600" dirty="0" smtClean="0">
                <a:hlinkClick r:id="rId7"/>
              </a:rPr>
              <a:t>www.iqbginc.com</a:t>
            </a:r>
            <a:r>
              <a:rPr lang="en-US" sz="1600" dirty="0" smtClean="0"/>
              <a:t>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We have a structured IT Transformation program</a:t>
            </a:r>
            <a:endParaRPr lang="en-US" dirty="0"/>
          </a:p>
        </p:txBody>
      </p:sp>
      <p:sp>
        <p:nvSpPr>
          <p:cNvPr id="3" name="Content Placeholder 2"/>
          <p:cNvSpPr>
            <a:spLocks noGrp="1"/>
          </p:cNvSpPr>
          <p:nvPr>
            <p:ph sz="half" idx="1"/>
          </p:nvPr>
        </p:nvSpPr>
        <p:spPr>
          <a:xfrm>
            <a:off x="457200" y="889000"/>
            <a:ext cx="8229600" cy="5227320"/>
          </a:xfrm>
        </p:spPr>
        <p:txBody>
          <a:bodyPr>
            <a:normAutofit/>
          </a:bodyPr>
          <a:lstStyle/>
          <a:p>
            <a:pPr marL="457200" indent="-457200"/>
            <a:r>
              <a:rPr lang="en-US" dirty="0" smtClean="0"/>
              <a:t>Alignment under a single CIO</a:t>
            </a:r>
          </a:p>
          <a:p>
            <a:pPr marL="457200" indent="-457200"/>
            <a:r>
              <a:rPr lang="en-US" dirty="0" smtClean="0"/>
              <a:t>Defined outcomes</a:t>
            </a:r>
          </a:p>
          <a:p>
            <a:pPr marL="857250" lvl="1" indent="-457200"/>
            <a:r>
              <a:rPr lang="en-US" dirty="0" smtClean="0"/>
              <a:t>Shift focus to Cloud First</a:t>
            </a:r>
          </a:p>
          <a:p>
            <a:pPr marL="857250" lvl="1" indent="-457200"/>
            <a:r>
              <a:rPr lang="en-US" dirty="0" smtClean="0"/>
              <a:t>Bureaus buy services instead of infrastructure </a:t>
            </a:r>
          </a:p>
          <a:p>
            <a:pPr marL="857250" lvl="1" indent="-457200"/>
            <a:r>
              <a:rPr lang="en-US" dirty="0" smtClean="0"/>
              <a:t>Meet or exceed expectations for reliability, accessibility and availability</a:t>
            </a:r>
          </a:p>
          <a:p>
            <a:pPr marL="457200" indent="-457200"/>
            <a:r>
              <a:rPr lang="en-US" dirty="0" smtClean="0"/>
              <a:t>$500 million savings over 10 years</a:t>
            </a:r>
          </a:p>
          <a:p>
            <a:pPr marL="457200" indent="-457200"/>
            <a:r>
              <a:rPr lang="en-US" dirty="0" smtClean="0"/>
              <a:t>High </a:t>
            </a:r>
            <a:r>
              <a:rPr lang="en-US" dirty="0"/>
              <a:t>priority service areas for immediate modernization</a:t>
            </a:r>
          </a:p>
          <a:p>
            <a:pPr marL="457200" indent="-457200"/>
            <a:r>
              <a:rPr lang="en-US" dirty="0" smtClean="0"/>
              <a:t>eERDMS is one of the CIO’s high priority areas </a:t>
            </a:r>
            <a:endParaRPr lang="en-US" dirty="0"/>
          </a:p>
        </p:txBody>
      </p:sp>
      <p:sp>
        <p:nvSpPr>
          <p:cNvPr id="5" name="Slide Number Placeholder 4"/>
          <p:cNvSpPr>
            <a:spLocks noGrp="1"/>
          </p:cNvSpPr>
          <p:nvPr>
            <p:ph type="sldNum" sz="quarter" idx="12"/>
          </p:nvPr>
        </p:nvSpPr>
        <p:spPr/>
        <p:txBody>
          <a:bodyPr/>
          <a:lstStyle/>
          <a:p>
            <a:fld id="{FDDC4123-6BDE-415D-9E23-085F61B28E58}" type="slidenum">
              <a:rPr lang="en-US" smtClean="0"/>
              <a:pPr/>
              <a:t>4</a:t>
            </a:fld>
            <a:endParaRPr lang="en-US" dirty="0"/>
          </a:p>
        </p:txBody>
      </p:sp>
    </p:spTree>
    <p:extLst>
      <p:ext uri="{BB962C8B-B14F-4D97-AF65-F5344CB8AC3E}">
        <p14:creationId xmlns:p14="http://schemas.microsoft.com/office/powerpoint/2010/main" val="1016651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Centralizing information governance is logical</a:t>
            </a:r>
            <a:endParaRPr lang="en-US" dirty="0"/>
          </a:p>
        </p:txBody>
      </p:sp>
      <p:sp>
        <p:nvSpPr>
          <p:cNvPr id="3" name="Content Placeholder 2"/>
          <p:cNvSpPr>
            <a:spLocks noGrp="1"/>
          </p:cNvSpPr>
          <p:nvPr>
            <p:ph sz="half" idx="1"/>
          </p:nvPr>
        </p:nvSpPr>
        <p:spPr>
          <a:xfrm>
            <a:off x="457200" y="889000"/>
            <a:ext cx="8229600" cy="5227320"/>
          </a:xfrm>
        </p:spPr>
        <p:txBody>
          <a:bodyPr>
            <a:normAutofit/>
          </a:bodyPr>
          <a:lstStyle/>
          <a:p>
            <a:pPr marL="457200" indent="-457200"/>
            <a:r>
              <a:rPr lang="en-US" dirty="0"/>
              <a:t>Centralize all records management functions</a:t>
            </a:r>
          </a:p>
          <a:p>
            <a:pPr marL="457200" indent="-457200"/>
            <a:r>
              <a:rPr lang="en-US" dirty="0"/>
              <a:t>Shift information management to cloud first</a:t>
            </a:r>
          </a:p>
          <a:p>
            <a:pPr marL="457200" indent="-457200"/>
            <a:r>
              <a:rPr lang="en-US" dirty="0"/>
              <a:t>Provide centralized information governance for</a:t>
            </a:r>
          </a:p>
          <a:p>
            <a:pPr marL="857250" lvl="1" indent="-457200"/>
            <a:r>
              <a:rPr lang="en-US" dirty="0"/>
              <a:t>Departmental Records Offices;</a:t>
            </a:r>
          </a:p>
          <a:p>
            <a:pPr marL="857250" lvl="1" indent="-457200"/>
            <a:r>
              <a:rPr lang="en-US" dirty="0"/>
              <a:t>The Office of the Solicitor;</a:t>
            </a:r>
          </a:p>
          <a:p>
            <a:pPr marL="857250" lvl="1" indent="-457200"/>
            <a:r>
              <a:rPr lang="en-US" dirty="0"/>
              <a:t>The Office of the Executive Secretariat;</a:t>
            </a:r>
          </a:p>
          <a:p>
            <a:pPr marL="857250" lvl="1" indent="-457200"/>
            <a:r>
              <a:rPr lang="en-US" dirty="0"/>
              <a:t>The Office of the Inspector General;</a:t>
            </a:r>
          </a:p>
          <a:p>
            <a:pPr marL="857250" lvl="1" indent="-457200"/>
            <a:r>
              <a:rPr lang="en-US" dirty="0"/>
              <a:t>The Office of Cybercrimes;</a:t>
            </a:r>
          </a:p>
          <a:p>
            <a:pPr marL="857250" lvl="1" indent="-457200"/>
            <a:r>
              <a:rPr lang="en-US" dirty="0"/>
              <a:t>The Office of Freedom of Information Act;</a:t>
            </a:r>
          </a:p>
          <a:p>
            <a:pPr marL="857250" lvl="1" indent="-457200"/>
            <a:r>
              <a:rPr lang="en-US" dirty="0"/>
              <a:t>The Office of Ethics; and</a:t>
            </a:r>
          </a:p>
          <a:p>
            <a:pPr marL="857250" lvl="1" indent="-457200"/>
            <a:r>
              <a:rPr lang="en-US" dirty="0"/>
              <a:t>Congressional and Administrative Record</a:t>
            </a:r>
          </a:p>
        </p:txBody>
      </p:sp>
      <p:sp>
        <p:nvSpPr>
          <p:cNvPr id="5" name="Slide Number Placeholder 4"/>
          <p:cNvSpPr>
            <a:spLocks noGrp="1"/>
          </p:cNvSpPr>
          <p:nvPr>
            <p:ph type="sldNum" sz="quarter" idx="12"/>
          </p:nvPr>
        </p:nvSpPr>
        <p:spPr/>
        <p:txBody>
          <a:bodyPr/>
          <a:lstStyle/>
          <a:p>
            <a:fld id="{FDDC4123-6BDE-415D-9E23-085F61B28E58}" type="slidenum">
              <a:rPr lang="en-US" smtClean="0"/>
              <a:pPr/>
              <a:t>5</a:t>
            </a:fld>
            <a:endParaRPr lang="en-US" dirty="0"/>
          </a:p>
        </p:txBody>
      </p:sp>
    </p:spTree>
    <p:extLst>
      <p:ext uri="{BB962C8B-B14F-4D97-AF65-F5344CB8AC3E}">
        <p14:creationId xmlns:p14="http://schemas.microsoft.com/office/powerpoint/2010/main" val="2399320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a:xfrm>
            <a:off x="457200" y="889000"/>
            <a:ext cx="8229600" cy="5227320"/>
          </a:xfrm>
        </p:spPr>
        <p:txBody>
          <a:bodyPr>
            <a:normAutofit/>
          </a:bodyPr>
          <a:lstStyle/>
          <a:p>
            <a:pPr marL="457200" indent="-457200"/>
            <a:r>
              <a:rPr lang="en-US" dirty="0" smtClean="0"/>
              <a:t>Program Introduction</a:t>
            </a:r>
          </a:p>
          <a:p>
            <a:pPr marL="457200" indent="-457200"/>
            <a:r>
              <a:rPr lang="en-US" b="1" dirty="0" smtClean="0"/>
              <a:t>Our Approach</a:t>
            </a:r>
          </a:p>
          <a:p>
            <a:pPr marL="457200" indent="-457200"/>
            <a:r>
              <a:rPr lang="en-US" dirty="0"/>
              <a:t>Schedules and Auto Classification</a:t>
            </a:r>
          </a:p>
          <a:p>
            <a:pPr marL="457200" indent="-457200"/>
            <a:r>
              <a:rPr lang="en-US" dirty="0" smtClean="0"/>
              <a:t>Integration and Migration</a:t>
            </a:r>
          </a:p>
          <a:p>
            <a:pPr marL="457200" indent="-457200"/>
            <a:r>
              <a:rPr lang="en-US" dirty="0" smtClean="0"/>
              <a:t>eForms</a:t>
            </a:r>
          </a:p>
          <a:p>
            <a:pPr marL="457200" indent="-457200"/>
            <a:r>
              <a:rPr lang="en-US" dirty="0"/>
              <a:t>Challenges, Lessons Learned and the Future</a:t>
            </a:r>
          </a:p>
        </p:txBody>
      </p:sp>
      <p:sp>
        <p:nvSpPr>
          <p:cNvPr id="5" name="Slide Number Placeholder 4"/>
          <p:cNvSpPr>
            <a:spLocks noGrp="1"/>
          </p:cNvSpPr>
          <p:nvPr>
            <p:ph type="sldNum" sz="quarter" idx="12"/>
          </p:nvPr>
        </p:nvSpPr>
        <p:spPr/>
        <p:txBody>
          <a:bodyPr/>
          <a:lstStyle/>
          <a:p>
            <a:fld id="{FDDC4123-6BDE-415D-9E23-085F61B28E58}" type="slidenum">
              <a:rPr lang="en-US" smtClean="0"/>
              <a:pPr/>
              <a:t>6</a:t>
            </a:fld>
            <a:endParaRPr lang="en-US" dirty="0"/>
          </a:p>
        </p:txBody>
      </p:sp>
      <p:sp>
        <p:nvSpPr>
          <p:cNvPr id="4" name="Rounded Rectangle 3"/>
          <p:cNvSpPr/>
          <p:nvPr/>
        </p:nvSpPr>
        <p:spPr>
          <a:xfrm>
            <a:off x="362607" y="1370022"/>
            <a:ext cx="7409793" cy="520262"/>
          </a:xfrm>
          <a:prstGeom prst="round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2812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well-defined vision guides the program</a:t>
            </a:r>
          </a:p>
        </p:txBody>
      </p:sp>
      <p:sp>
        <p:nvSpPr>
          <p:cNvPr id="5" name="Slide Number Placeholder 4"/>
          <p:cNvSpPr>
            <a:spLocks noGrp="1"/>
          </p:cNvSpPr>
          <p:nvPr>
            <p:ph type="sldNum" sz="quarter" idx="12"/>
          </p:nvPr>
        </p:nvSpPr>
        <p:spPr/>
        <p:txBody>
          <a:bodyPr/>
          <a:lstStyle/>
          <a:p>
            <a:fld id="{FDDC4123-6BDE-415D-9E23-085F61B28E58}" type="slidenum">
              <a:rPr/>
              <a:pPr/>
              <a:t>7</a:t>
            </a:fld>
            <a:endParaRPr dirty="0"/>
          </a:p>
        </p:txBody>
      </p:sp>
      <p:sp>
        <p:nvSpPr>
          <p:cNvPr id="8" name="Content Placeholder 2"/>
          <p:cNvSpPr>
            <a:spLocks noGrp="1"/>
          </p:cNvSpPr>
          <p:nvPr>
            <p:ph idx="1"/>
          </p:nvPr>
        </p:nvSpPr>
        <p:spPr>
          <a:xfrm>
            <a:off x="966152" y="1181656"/>
            <a:ext cx="7319577" cy="2715126"/>
          </a:xfrm>
        </p:spPr>
        <p:txBody>
          <a:bodyPr>
            <a:normAutofit/>
          </a:bodyPr>
          <a:lstStyle/>
          <a:p>
            <a:pPr marL="0" indent="0" algn="ctr">
              <a:buNone/>
            </a:pPr>
            <a:r>
              <a:rPr lang="en-US" i="1" dirty="0"/>
              <a:t>Provide the Department of the Interior with a single cohesive integrated information management program designed to manage records and documents for its missions and programs to ensure public trust and transparency</a:t>
            </a:r>
          </a:p>
        </p:txBody>
      </p:sp>
      <p:pic>
        <p:nvPicPr>
          <p:cNvPr id="11" name="Picture 2"/>
          <p:cNvPicPr>
            <a:picLocks noChangeAspect="1" noChangeArrowheads="1"/>
          </p:cNvPicPr>
          <p:nvPr/>
        </p:nvPicPr>
        <p:blipFill>
          <a:blip r:embed="rId3"/>
          <a:srcRect/>
          <a:stretch>
            <a:fillRect/>
          </a:stretch>
        </p:blipFill>
        <p:spPr bwMode="auto">
          <a:xfrm>
            <a:off x="2697480" y="4473352"/>
            <a:ext cx="3740809" cy="1535710"/>
          </a:xfrm>
          <a:prstGeom prst="rect">
            <a:avLst/>
          </a:prstGeom>
          <a:noFill/>
          <a:ln w="9525">
            <a:noFill/>
            <a:miter lim="800000"/>
            <a:headEnd/>
            <a:tailEnd/>
          </a:ln>
          <a:effectLst/>
        </p:spPr>
      </p:pic>
    </p:spTree>
    <p:extLst>
      <p:ext uri="{BB962C8B-B14F-4D97-AF65-F5344CB8AC3E}">
        <p14:creationId xmlns:p14="http://schemas.microsoft.com/office/powerpoint/2010/main" val="1192008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69958253"/>
              </p:ext>
            </p:extLst>
          </p:nvPr>
        </p:nvGraphicFramePr>
        <p:xfrm>
          <a:off x="457200" y="825500"/>
          <a:ext cx="8229600" cy="533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Our approach to realize our vision</a:t>
            </a:r>
            <a:endParaRPr lang="en-US" dirty="0"/>
          </a:p>
        </p:txBody>
      </p:sp>
      <p:sp>
        <p:nvSpPr>
          <p:cNvPr id="4" name="Slide Number Placeholder 3"/>
          <p:cNvSpPr>
            <a:spLocks noGrp="1"/>
          </p:cNvSpPr>
          <p:nvPr>
            <p:ph type="sldNum" sz="quarter" idx="4294967295"/>
          </p:nvPr>
        </p:nvSpPr>
        <p:spPr/>
        <p:txBody>
          <a:bodyPr/>
          <a:lstStyle/>
          <a:p>
            <a:pPr>
              <a:defRPr/>
            </a:pPr>
            <a:fld id="{BE06B082-42C0-4064-8353-3900DAFDD9A0}" type="slidenum">
              <a:rPr lang="en-US" smtClean="0"/>
              <a:pPr>
                <a:defRPr/>
              </a:pPr>
              <a:t>8</a:t>
            </a:fld>
            <a:endParaRPr lang="en-US" dirty="0"/>
          </a:p>
        </p:txBody>
      </p:sp>
    </p:spTree>
    <p:extLst>
      <p:ext uri="{BB962C8B-B14F-4D97-AF65-F5344CB8AC3E}">
        <p14:creationId xmlns:p14="http://schemas.microsoft.com/office/powerpoint/2010/main" val="2517287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060034" y="1227826"/>
            <a:ext cx="5000767" cy="4888302"/>
          </a:xfrm>
          <a:prstGeom prst="cloud">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Left-Right Arrow 115"/>
          <p:cNvSpPr/>
          <p:nvPr/>
        </p:nvSpPr>
        <p:spPr>
          <a:xfrm rot="21132924">
            <a:off x="6579705" y="1572710"/>
            <a:ext cx="1375248" cy="760389"/>
          </a:xfrm>
          <a:prstGeom prst="leftRightArrow">
            <a:avLst>
              <a:gd name="adj1" fmla="val 36929"/>
              <a:gd name="adj2" fmla="val 48356"/>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45720" tIns="45720" rIns="0" bIns="45720" numCol="1" spcCol="0" rtlCol="0" fromWordArt="0" anchor="ctr" anchorCtr="0" forceAA="0" compatLnSpc="1">
            <a:prstTxWarp prst="textNoShape">
              <a:avLst/>
            </a:prstTxWarp>
            <a:noAutofit/>
          </a:bodyPr>
          <a:lstStyle/>
          <a:p>
            <a:pPr algn="ctr"/>
            <a:r>
              <a:rPr lang="en-US" sz="1050" b="1" dirty="0" smtClean="0">
                <a:solidFill>
                  <a:schemeClr val="tx1"/>
                </a:solidFill>
              </a:rPr>
              <a:t>End Users</a:t>
            </a:r>
            <a:endParaRPr lang="en-US" sz="1050" b="1" dirty="0">
              <a:solidFill>
                <a:schemeClr val="tx1"/>
              </a:solidFill>
            </a:endParaRPr>
          </a:p>
        </p:txBody>
      </p:sp>
      <p:sp>
        <p:nvSpPr>
          <p:cNvPr id="3" name="Title 2"/>
          <p:cNvSpPr>
            <a:spLocks noGrp="1"/>
          </p:cNvSpPr>
          <p:nvPr>
            <p:ph type="title"/>
          </p:nvPr>
        </p:nvSpPr>
        <p:spPr/>
        <p:txBody>
          <a:bodyPr/>
          <a:lstStyle/>
          <a:p>
            <a:r>
              <a:rPr lang="en-US" dirty="0" smtClean="0"/>
              <a:t>We created a cloud environment</a:t>
            </a:r>
            <a:endParaRPr lang="en-US" dirty="0"/>
          </a:p>
        </p:txBody>
      </p:sp>
      <p:sp>
        <p:nvSpPr>
          <p:cNvPr id="4" name="Slide Number Placeholder 3"/>
          <p:cNvSpPr>
            <a:spLocks noGrp="1"/>
          </p:cNvSpPr>
          <p:nvPr>
            <p:ph type="sldNum" sz="quarter" idx="4294967295"/>
          </p:nvPr>
        </p:nvSpPr>
        <p:spPr/>
        <p:txBody>
          <a:bodyPr/>
          <a:lstStyle/>
          <a:p>
            <a:pPr>
              <a:defRPr/>
            </a:pPr>
            <a:fld id="{BE06B082-42C0-4064-8353-3900DAFDD9A0}" type="slidenum">
              <a:rPr lang="en-US" smtClean="0"/>
              <a:pPr>
                <a:defRPr/>
              </a:pPr>
              <a:t>9</a:t>
            </a:fld>
            <a:endParaRPr lang="en-US" dirty="0"/>
          </a:p>
        </p:txBody>
      </p:sp>
      <p:sp>
        <p:nvSpPr>
          <p:cNvPr id="37" name="TextBox 36"/>
          <p:cNvSpPr txBox="1"/>
          <p:nvPr/>
        </p:nvSpPr>
        <p:spPr>
          <a:xfrm>
            <a:off x="3277641" y="5569944"/>
            <a:ext cx="2614209" cy="276999"/>
          </a:xfrm>
          <a:prstGeom prst="rect">
            <a:avLst/>
          </a:prstGeom>
          <a:noFill/>
        </p:spPr>
        <p:txBody>
          <a:bodyPr wrap="square" rtlCol="0">
            <a:spAutoFit/>
          </a:bodyPr>
          <a:lstStyle/>
          <a:p>
            <a:pPr algn="ctr"/>
            <a:r>
              <a:rPr lang="en-US" sz="1200" b="1" dirty="0" smtClean="0"/>
              <a:t>FISMA Moderate Cloud</a:t>
            </a:r>
            <a:endParaRPr lang="en-US" sz="1200" b="1" dirty="0"/>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201" y="3535863"/>
            <a:ext cx="1115553" cy="781986"/>
          </a:xfrm>
          <a:prstGeom prst="rect">
            <a:avLst/>
          </a:prstGeom>
        </p:spPr>
      </p:pic>
      <p:sp>
        <p:nvSpPr>
          <p:cNvPr id="43" name="TextBox 42"/>
          <p:cNvSpPr txBox="1"/>
          <p:nvPr/>
        </p:nvSpPr>
        <p:spPr>
          <a:xfrm>
            <a:off x="7599529" y="3311831"/>
            <a:ext cx="1351268" cy="253916"/>
          </a:xfrm>
          <a:prstGeom prst="rect">
            <a:avLst/>
          </a:prstGeom>
          <a:noFill/>
        </p:spPr>
        <p:txBody>
          <a:bodyPr wrap="square" rtlCol="0">
            <a:spAutoFit/>
          </a:bodyPr>
          <a:lstStyle/>
          <a:p>
            <a:pPr algn="ctr"/>
            <a:r>
              <a:rPr lang="en-US" sz="1050" b="1" dirty="0" smtClean="0"/>
              <a:t>NARA</a:t>
            </a:r>
            <a:endParaRPr lang="en-US" sz="1050" b="1" dirty="0"/>
          </a:p>
        </p:txBody>
      </p:sp>
      <p:sp>
        <p:nvSpPr>
          <p:cNvPr id="101" name="TextBox 100"/>
          <p:cNvSpPr txBox="1"/>
          <p:nvPr/>
        </p:nvSpPr>
        <p:spPr>
          <a:xfrm>
            <a:off x="955707" y="800985"/>
            <a:ext cx="105567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scene3d>
              <a:camera prst="orthographicFront"/>
              <a:lightRig rig="threePt" dir="t"/>
            </a:scene3d>
            <a:sp3d extrusionH="57150">
              <a:bevelT w="82550" h="38100" prst="coolSlant"/>
            </a:sp3d>
          </a:bodyPr>
          <a:lstStyle/>
          <a:p>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CAPTURE</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04" name="TextBox 103"/>
          <p:cNvSpPr txBox="1"/>
          <p:nvPr/>
        </p:nvSpPr>
        <p:spPr>
          <a:xfrm>
            <a:off x="2978230" y="800985"/>
            <a:ext cx="298113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scene3d>
              <a:camera prst="orthographicFront"/>
              <a:lightRig rig="threePt" dir="t"/>
            </a:scene3d>
            <a:sp3d extrusionH="57150">
              <a:bevelT w="82550" h="38100" prst="coolSlant"/>
            </a:sp3d>
          </a:bodyPr>
          <a:lstStyle/>
          <a:p>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STORE / MANAGE / PRESERVE</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05" name="TextBox 104"/>
          <p:cNvSpPr txBox="1"/>
          <p:nvPr/>
        </p:nvSpPr>
        <p:spPr>
          <a:xfrm>
            <a:off x="7060801" y="800985"/>
            <a:ext cx="96372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scene3d>
              <a:camera prst="orthographicFront"/>
              <a:lightRig rig="threePt" dir="t"/>
            </a:scene3d>
            <a:sp3d extrusionH="57150">
              <a:bevelT w="82550" h="38100" prst="coolSlant"/>
            </a:sp3d>
          </a:bodyPr>
          <a:lstStyle/>
          <a:p>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DELIVER</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06" name="Right Arrow 105"/>
          <p:cNvSpPr/>
          <p:nvPr/>
        </p:nvSpPr>
        <p:spPr>
          <a:xfrm>
            <a:off x="5556296" y="4402214"/>
            <a:ext cx="2046379" cy="682717"/>
          </a:xfrm>
          <a:prstGeom prst="rightArrow">
            <a:avLst>
              <a:gd name="adj1" fmla="val 47613"/>
              <a:gd name="adj2" fmla="val 54243"/>
            </a:avLst>
          </a:prstGeom>
          <a:gradFill>
            <a:gsLst>
              <a:gs pos="0">
                <a:srgbClr val="D6B19C"/>
              </a:gs>
              <a:gs pos="30000">
                <a:srgbClr val="D49E6C"/>
              </a:gs>
              <a:gs pos="70000">
                <a:srgbClr val="A65528"/>
              </a:gs>
              <a:gs pos="100000">
                <a:srgbClr val="663012"/>
              </a:gs>
            </a:gsLst>
            <a:lin ang="16200000" scaled="0"/>
          </a:gradFill>
        </p:spPr>
        <p:style>
          <a:lnRef idx="1">
            <a:schemeClr val="dk1"/>
          </a:lnRef>
          <a:fillRef idx="2">
            <a:schemeClr val="dk1"/>
          </a:fillRef>
          <a:effectRef idx="1">
            <a:schemeClr val="dk1"/>
          </a:effectRef>
          <a:fontRef idx="minor">
            <a:schemeClr val="dk1"/>
          </a:fontRef>
        </p:style>
        <p:txBody>
          <a:bodyPr lIns="45720" rIns="0" rtlCol="0" anchor="ctr"/>
          <a:lstStyle/>
          <a:p>
            <a:pPr algn="ctr"/>
            <a:r>
              <a:rPr lang="en-US" sz="1050" b="1" dirty="0" smtClean="0">
                <a:solidFill>
                  <a:schemeClr val="tx1"/>
                </a:solidFill>
              </a:rPr>
              <a:t>MANDATED OUTPUT</a:t>
            </a:r>
            <a:endParaRPr lang="en-US" sz="1050" b="1" dirty="0">
              <a:solidFill>
                <a:schemeClr val="tx1"/>
              </a:solidFill>
            </a:endParaRPr>
          </a:p>
        </p:txBody>
      </p:sp>
      <p:sp>
        <p:nvSpPr>
          <p:cNvPr id="107" name="Right Arrow 106"/>
          <p:cNvSpPr/>
          <p:nvPr/>
        </p:nvSpPr>
        <p:spPr>
          <a:xfrm>
            <a:off x="1315945" y="3056804"/>
            <a:ext cx="861899" cy="804439"/>
          </a:xfrm>
          <a:prstGeom prst="rightArrow">
            <a:avLst>
              <a:gd name="adj1" fmla="val 47613"/>
              <a:gd name="adj2" fmla="val 54243"/>
            </a:avLst>
          </a:prstGeom>
        </p:spPr>
        <p:style>
          <a:lnRef idx="1">
            <a:schemeClr val="dk1"/>
          </a:lnRef>
          <a:fillRef idx="2">
            <a:schemeClr val="dk1"/>
          </a:fillRef>
          <a:effectRef idx="1">
            <a:schemeClr val="dk1"/>
          </a:effectRef>
          <a:fontRef idx="minor">
            <a:schemeClr val="dk1"/>
          </a:fontRef>
        </p:style>
        <p:txBody>
          <a:bodyPr lIns="45720" rIns="0" rtlCol="0" anchor="ctr"/>
          <a:lstStyle/>
          <a:p>
            <a:pPr algn="ctr"/>
            <a:r>
              <a:rPr lang="en-US" sz="1050" b="1" dirty="0" smtClean="0">
                <a:solidFill>
                  <a:schemeClr val="tx1"/>
                </a:solidFill>
              </a:rPr>
              <a:t>INPUT</a:t>
            </a:r>
            <a:endParaRPr lang="en-US" sz="1050" b="1" dirty="0">
              <a:solidFill>
                <a:schemeClr val="tx1"/>
              </a:solidFill>
            </a:endParaRPr>
          </a:p>
        </p:txBody>
      </p:sp>
      <p:pic>
        <p:nvPicPr>
          <p:cNvPr id="1029" name="Picture 5" descr="C:\Users\Pete Denholm\AppData\Local\Microsoft\Windows\Temporary Internet Files\Content.IE5\UXW7Q9NP\MC90043387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14" y="3403359"/>
            <a:ext cx="390221" cy="39022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C:\Users\Pete Denholm\Downloads\Acce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90" y="3885887"/>
            <a:ext cx="418868" cy="4188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1" name="Picture 7" descr="C:\Users\Pete Denholm\Downloads\256px-Microsoft_Powerpoint_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889" y="2501049"/>
            <a:ext cx="410295" cy="4102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C:\Users\Pete Denholm\Downloads\6a00d8341c767353ef014e86f23d14970d-800w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277" y="1596555"/>
            <a:ext cx="425895" cy="4017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3" name="Picture 9" descr="C:\Users\Pete Denholm\Downloads\internet_explorer_7_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261" y="2062973"/>
            <a:ext cx="391551" cy="39155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4" name="Picture 10" descr="C:\Users\Pete Denholm\Downloads\Adobe-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134" y="2062972"/>
            <a:ext cx="396202" cy="3867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5" name="Picture 11" descr="C:\Users\Pete Denholm\Downloads\exce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3567" y="2957869"/>
            <a:ext cx="416938" cy="4169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descr="C:\Users\Pete Denholm\Downloads\Gmai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315" y="1581005"/>
            <a:ext cx="435443" cy="4354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8" name="Picture 14" descr="C:\Users\Pete Denholm\Downloads\image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546" y="2966076"/>
            <a:ext cx="405357" cy="4053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0" name="Picture 16" descr="C:\Users\Pete Denholm\Downloads\Word.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9216" y="2498882"/>
            <a:ext cx="418016" cy="4180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221874" y="2315502"/>
            <a:ext cx="1294760" cy="2287042"/>
          </a:xfrm>
          <a:prstGeom prst="round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t">
            <a:normAutofit/>
          </a:bodyPr>
          <a:lstStyle/>
          <a:p>
            <a:pPr algn="ctr"/>
            <a:r>
              <a:rPr lang="en-US" sz="1200" b="1" dirty="0" smtClean="0">
                <a:solidFill>
                  <a:schemeClr val="tx1"/>
                </a:solidFill>
              </a:rPr>
              <a:t>Enterprise </a:t>
            </a:r>
          </a:p>
          <a:p>
            <a:pPr algn="ctr"/>
            <a:r>
              <a:rPr lang="en-US" sz="1200" b="1" dirty="0" smtClean="0">
                <a:solidFill>
                  <a:schemeClr val="tx1"/>
                </a:solidFill>
              </a:rPr>
              <a:t>eArchive System (EES)</a:t>
            </a:r>
            <a:endParaRPr lang="en-US" sz="1200" b="1" dirty="0">
              <a:solidFill>
                <a:schemeClr val="tx1"/>
              </a:solidFill>
            </a:endParaRPr>
          </a:p>
        </p:txBody>
      </p:sp>
      <p:sp>
        <p:nvSpPr>
          <p:cNvPr id="136" name="Rounded Rectangle 135"/>
          <p:cNvSpPr/>
          <p:nvPr/>
        </p:nvSpPr>
        <p:spPr>
          <a:xfrm>
            <a:off x="2653460" y="3062960"/>
            <a:ext cx="431588" cy="1423210"/>
          </a:xfrm>
          <a:prstGeom prst="round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vert="vert" rtlCol="0" anchor="ctr">
            <a:noAutofit/>
          </a:bodyPr>
          <a:lstStyle/>
          <a:p>
            <a:pPr algn="ctr"/>
            <a:r>
              <a:rPr lang="en-US" sz="1050" b="1" dirty="0" smtClean="0">
                <a:solidFill>
                  <a:schemeClr val="tx1"/>
                </a:solidFill>
              </a:rPr>
              <a:t>EMAIL</a:t>
            </a:r>
          </a:p>
          <a:p>
            <a:pPr algn="ctr"/>
            <a:r>
              <a:rPr lang="en-US" sz="1050" b="1" dirty="0" smtClean="0">
                <a:solidFill>
                  <a:schemeClr val="tx1"/>
                </a:solidFill>
              </a:rPr>
              <a:t>JOURNALING</a:t>
            </a:r>
            <a:endParaRPr lang="en-US" sz="1050" b="1" dirty="0">
              <a:solidFill>
                <a:schemeClr val="tx1"/>
              </a:solidFill>
            </a:endParaRPr>
          </a:p>
        </p:txBody>
      </p:sp>
      <p:grpSp>
        <p:nvGrpSpPr>
          <p:cNvPr id="115" name="Group 114"/>
          <p:cNvGrpSpPr/>
          <p:nvPr/>
        </p:nvGrpSpPr>
        <p:grpSpPr>
          <a:xfrm>
            <a:off x="3637005" y="1797449"/>
            <a:ext cx="1820735" cy="3677609"/>
            <a:chOff x="3637005" y="1935465"/>
            <a:chExt cx="1820735" cy="3677609"/>
          </a:xfrm>
        </p:grpSpPr>
        <p:sp>
          <p:nvSpPr>
            <p:cNvPr id="8" name="Rounded Rectangle 7"/>
            <p:cNvSpPr/>
            <p:nvPr/>
          </p:nvSpPr>
          <p:spPr>
            <a:xfrm>
              <a:off x="3637005" y="1935465"/>
              <a:ext cx="1820735" cy="3677609"/>
            </a:xfrm>
            <a:prstGeom prst="round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rtlCol="0" anchor="t">
              <a:normAutofit/>
            </a:bodyPr>
            <a:lstStyle/>
            <a:p>
              <a:pPr algn="ctr"/>
              <a:r>
                <a:rPr lang="en-US" sz="1200" b="1" dirty="0">
                  <a:solidFill>
                    <a:schemeClr val="tx1"/>
                  </a:solidFill>
                </a:rPr>
                <a:t>Enterprise </a:t>
              </a:r>
              <a:endParaRPr lang="en-US" sz="1200" b="1" dirty="0" smtClean="0">
                <a:solidFill>
                  <a:schemeClr val="tx1"/>
                </a:solidFill>
              </a:endParaRPr>
            </a:p>
            <a:p>
              <a:pPr algn="ctr"/>
              <a:r>
                <a:rPr lang="en-US" sz="1200" b="1" dirty="0" smtClean="0">
                  <a:solidFill>
                    <a:schemeClr val="tx1"/>
                  </a:solidFill>
                </a:rPr>
                <a:t>Content System (ECS)</a:t>
              </a:r>
              <a:endParaRPr lang="en-US" sz="1200" b="1" dirty="0">
                <a:solidFill>
                  <a:schemeClr val="tx1"/>
                </a:solidFill>
              </a:endParaRPr>
            </a:p>
          </p:txBody>
        </p:sp>
        <p:sp>
          <p:nvSpPr>
            <p:cNvPr id="130" name="Rounded Rectangle 129"/>
            <p:cNvSpPr/>
            <p:nvPr/>
          </p:nvSpPr>
          <p:spPr>
            <a:xfrm>
              <a:off x="3680385" y="2968188"/>
              <a:ext cx="1734047" cy="394409"/>
            </a:xfrm>
            <a:prstGeom prst="round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vert="horz" rtlCol="0" anchor="ctr">
              <a:noAutofit/>
            </a:bodyPr>
            <a:lstStyle/>
            <a:p>
              <a:pPr algn="ctr"/>
              <a:r>
                <a:rPr lang="en-US" sz="1050" b="1" dirty="0" smtClean="0">
                  <a:solidFill>
                    <a:schemeClr val="tx1"/>
                  </a:solidFill>
                </a:rPr>
                <a:t>INDEXING</a:t>
              </a:r>
              <a:endParaRPr lang="en-US" sz="1050" b="1" dirty="0">
                <a:solidFill>
                  <a:schemeClr val="tx1"/>
                </a:solidFill>
              </a:endParaRPr>
            </a:p>
          </p:txBody>
        </p:sp>
        <p:sp>
          <p:nvSpPr>
            <p:cNvPr id="132" name="Rounded Rectangle 131"/>
            <p:cNvSpPr/>
            <p:nvPr/>
          </p:nvSpPr>
          <p:spPr>
            <a:xfrm>
              <a:off x="3680385" y="3395654"/>
              <a:ext cx="1734047" cy="394409"/>
            </a:xfrm>
            <a:prstGeom prst="round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vert="horz" rtlCol="0" anchor="ctr">
              <a:noAutofit/>
            </a:bodyPr>
            <a:lstStyle/>
            <a:p>
              <a:pPr algn="ctr"/>
              <a:r>
                <a:rPr lang="en-US" sz="1050" b="1" dirty="0" smtClean="0">
                  <a:solidFill>
                    <a:schemeClr val="tx1"/>
                  </a:solidFill>
                </a:rPr>
                <a:t>DOCUMENT</a:t>
              </a:r>
            </a:p>
            <a:p>
              <a:pPr algn="ctr"/>
              <a:r>
                <a:rPr lang="en-US" sz="1050" b="1" dirty="0" smtClean="0">
                  <a:solidFill>
                    <a:schemeClr val="tx1"/>
                  </a:solidFill>
                </a:rPr>
                <a:t>MANAGEMENT</a:t>
              </a:r>
              <a:endParaRPr lang="en-US" sz="1050" b="1" dirty="0">
                <a:solidFill>
                  <a:schemeClr val="tx1"/>
                </a:solidFill>
              </a:endParaRPr>
            </a:p>
          </p:txBody>
        </p:sp>
        <p:sp>
          <p:nvSpPr>
            <p:cNvPr id="133" name="Rounded Rectangle 132"/>
            <p:cNvSpPr/>
            <p:nvPr/>
          </p:nvSpPr>
          <p:spPr>
            <a:xfrm>
              <a:off x="3680385" y="3823137"/>
              <a:ext cx="1734047" cy="394409"/>
            </a:xfrm>
            <a:prstGeom prst="round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vert="horz" rtlCol="0" anchor="ctr">
              <a:noAutofit/>
            </a:bodyPr>
            <a:lstStyle/>
            <a:p>
              <a:pPr algn="ctr"/>
              <a:r>
                <a:rPr lang="en-US" sz="1050" b="1" dirty="0" smtClean="0">
                  <a:solidFill>
                    <a:schemeClr val="tx1"/>
                  </a:solidFill>
                </a:rPr>
                <a:t>RECORDS</a:t>
              </a:r>
            </a:p>
            <a:p>
              <a:pPr algn="ctr"/>
              <a:r>
                <a:rPr lang="en-US" sz="1050" b="1" dirty="0" smtClean="0">
                  <a:solidFill>
                    <a:schemeClr val="tx1"/>
                  </a:solidFill>
                </a:rPr>
                <a:t>MANAGEMENT</a:t>
              </a:r>
              <a:endParaRPr lang="en-US" sz="1050" b="1" dirty="0">
                <a:solidFill>
                  <a:schemeClr val="tx1"/>
                </a:solidFill>
              </a:endParaRPr>
            </a:p>
          </p:txBody>
        </p:sp>
        <p:sp>
          <p:nvSpPr>
            <p:cNvPr id="134" name="Rounded Rectangle 133"/>
            <p:cNvSpPr/>
            <p:nvPr/>
          </p:nvSpPr>
          <p:spPr>
            <a:xfrm>
              <a:off x="3680385" y="4250620"/>
              <a:ext cx="1734047" cy="394409"/>
            </a:xfrm>
            <a:prstGeom prst="roundRect">
              <a:avLst/>
            </a:prstGeom>
            <a:gradFill>
              <a:gsLst>
                <a:gs pos="0">
                  <a:srgbClr val="D6B19C"/>
                </a:gs>
                <a:gs pos="30000">
                  <a:srgbClr val="D49E6C"/>
                </a:gs>
                <a:gs pos="70000">
                  <a:srgbClr val="A65528"/>
                </a:gs>
                <a:gs pos="100000">
                  <a:srgbClr val="663012"/>
                </a:gs>
              </a:gsLst>
              <a:lin ang="16200000" scaled="0"/>
            </a:gradFill>
          </p:spPr>
          <p:style>
            <a:lnRef idx="0">
              <a:schemeClr val="accent1"/>
            </a:lnRef>
            <a:fillRef idx="3">
              <a:schemeClr val="accent1"/>
            </a:fillRef>
            <a:effectRef idx="3">
              <a:schemeClr val="accent1"/>
            </a:effectRef>
            <a:fontRef idx="minor">
              <a:schemeClr val="lt1"/>
            </a:fontRef>
          </p:style>
          <p:txBody>
            <a:bodyPr vert="horz" rtlCol="0" anchor="ctr">
              <a:noAutofit/>
            </a:bodyPr>
            <a:lstStyle/>
            <a:p>
              <a:pPr algn="ctr"/>
              <a:r>
                <a:rPr lang="en-US" sz="1050" b="1" dirty="0" smtClean="0">
                  <a:solidFill>
                    <a:schemeClr val="tx1"/>
                  </a:solidFill>
                </a:rPr>
                <a:t>COLLABORATION &amp; </a:t>
              </a:r>
            </a:p>
            <a:p>
              <a:pPr algn="ctr"/>
              <a:r>
                <a:rPr lang="en-US" sz="1050" b="1" dirty="0" smtClean="0">
                  <a:solidFill>
                    <a:schemeClr val="tx1"/>
                  </a:solidFill>
                </a:rPr>
                <a:t>WORKFLOW</a:t>
              </a:r>
              <a:endParaRPr lang="en-US" sz="1050" b="1" dirty="0">
                <a:solidFill>
                  <a:schemeClr val="tx1"/>
                </a:solidFill>
              </a:endParaRPr>
            </a:p>
          </p:txBody>
        </p:sp>
        <p:sp>
          <p:nvSpPr>
            <p:cNvPr id="135" name="Rounded Rectangle 134"/>
            <p:cNvSpPr/>
            <p:nvPr/>
          </p:nvSpPr>
          <p:spPr>
            <a:xfrm>
              <a:off x="3680385" y="2540705"/>
              <a:ext cx="1734047" cy="394409"/>
            </a:xfrm>
            <a:prstGeom prst="roundRect">
              <a:avLst/>
            </a:prstGeom>
            <a:solidFill>
              <a:schemeClr val="bg2">
                <a:lumMod val="75000"/>
              </a:schemeClr>
            </a:solidFill>
          </p:spPr>
          <p:style>
            <a:lnRef idx="0">
              <a:schemeClr val="accent1"/>
            </a:lnRef>
            <a:fillRef idx="3">
              <a:schemeClr val="accent1"/>
            </a:fillRef>
            <a:effectRef idx="3">
              <a:schemeClr val="accent1"/>
            </a:effectRef>
            <a:fontRef idx="minor">
              <a:schemeClr val="lt1"/>
            </a:fontRef>
          </p:style>
          <p:txBody>
            <a:bodyPr vert="horz" rtlCol="0" anchor="ctr">
              <a:noAutofit/>
            </a:bodyPr>
            <a:lstStyle/>
            <a:p>
              <a:pPr algn="ctr"/>
              <a:r>
                <a:rPr lang="en-US" sz="1050" b="1" dirty="0" smtClean="0">
                  <a:solidFill>
                    <a:schemeClr val="tx1"/>
                  </a:solidFill>
                </a:rPr>
                <a:t>AUTO &amp; MANUAL</a:t>
              </a:r>
            </a:p>
            <a:p>
              <a:pPr algn="ctr"/>
              <a:r>
                <a:rPr lang="en-US" sz="1050" b="1" dirty="0" smtClean="0">
                  <a:solidFill>
                    <a:schemeClr val="tx1"/>
                  </a:solidFill>
                </a:rPr>
                <a:t>CLASSIFICATION</a:t>
              </a:r>
              <a:endParaRPr lang="en-US" sz="1050" b="1" dirty="0">
                <a:solidFill>
                  <a:schemeClr val="tx1"/>
                </a:solidFill>
              </a:endParaRPr>
            </a:p>
          </p:txBody>
        </p:sp>
        <p:sp>
          <p:nvSpPr>
            <p:cNvPr id="137" name="Rounded Rectangle 136"/>
            <p:cNvSpPr/>
            <p:nvPr/>
          </p:nvSpPr>
          <p:spPr>
            <a:xfrm>
              <a:off x="3680385" y="5105583"/>
              <a:ext cx="1734047" cy="394409"/>
            </a:xfrm>
            <a:prstGeom prst="roundRect">
              <a:avLst/>
            </a:prstGeom>
            <a:gradFill>
              <a:gsLst>
                <a:gs pos="0">
                  <a:srgbClr val="D6B19C"/>
                </a:gs>
                <a:gs pos="30000">
                  <a:srgbClr val="D49E6C"/>
                </a:gs>
                <a:gs pos="70000">
                  <a:srgbClr val="A65528"/>
                </a:gs>
                <a:gs pos="100000">
                  <a:srgbClr val="663012"/>
                </a:gs>
              </a:gsLst>
              <a:lin ang="16200000" scaled="0"/>
            </a:gradFill>
          </p:spPr>
          <p:style>
            <a:lnRef idx="0">
              <a:schemeClr val="accent1"/>
            </a:lnRef>
            <a:fillRef idx="3">
              <a:schemeClr val="accent1"/>
            </a:fillRef>
            <a:effectRef idx="3">
              <a:schemeClr val="accent1"/>
            </a:effectRef>
            <a:fontRef idx="minor">
              <a:schemeClr val="lt1"/>
            </a:fontRef>
          </p:style>
          <p:txBody>
            <a:bodyPr vert="horz" rtlCol="0" anchor="ctr">
              <a:noAutofit/>
            </a:bodyPr>
            <a:lstStyle/>
            <a:p>
              <a:pPr algn="ctr"/>
              <a:r>
                <a:rPr lang="en-US" sz="1050" b="1" dirty="0" smtClean="0">
                  <a:solidFill>
                    <a:schemeClr val="tx1"/>
                  </a:solidFill>
                </a:rPr>
                <a:t>EARLY CASE</a:t>
              </a:r>
            </a:p>
            <a:p>
              <a:pPr algn="ctr"/>
              <a:r>
                <a:rPr lang="en-US" sz="1050" b="1" dirty="0" smtClean="0">
                  <a:solidFill>
                    <a:schemeClr val="tx1"/>
                  </a:solidFill>
                </a:rPr>
                <a:t>ASSESSMENT/eDISCOVERY</a:t>
              </a:r>
              <a:endParaRPr lang="en-US" sz="1050" b="1" dirty="0">
                <a:solidFill>
                  <a:schemeClr val="tx1"/>
                </a:solidFill>
              </a:endParaRPr>
            </a:p>
          </p:txBody>
        </p:sp>
        <p:sp>
          <p:nvSpPr>
            <p:cNvPr id="138" name="Rounded Rectangle 137"/>
            <p:cNvSpPr/>
            <p:nvPr/>
          </p:nvSpPr>
          <p:spPr>
            <a:xfrm>
              <a:off x="3680385" y="4678103"/>
              <a:ext cx="1734047" cy="394409"/>
            </a:xfrm>
            <a:prstGeom prst="roundRect">
              <a:avLst/>
            </a:prstGeom>
            <a:gradFill>
              <a:gsLst>
                <a:gs pos="0">
                  <a:srgbClr val="D6B19C"/>
                </a:gs>
                <a:gs pos="30000">
                  <a:srgbClr val="D49E6C"/>
                </a:gs>
                <a:gs pos="70000">
                  <a:srgbClr val="A65528"/>
                </a:gs>
                <a:gs pos="100000">
                  <a:srgbClr val="663012"/>
                </a:gs>
              </a:gsLst>
              <a:lin ang="16200000" scaled="0"/>
            </a:gradFill>
          </p:spPr>
          <p:style>
            <a:lnRef idx="0">
              <a:schemeClr val="accent1"/>
            </a:lnRef>
            <a:fillRef idx="3">
              <a:schemeClr val="accent1"/>
            </a:fillRef>
            <a:effectRef idx="3">
              <a:schemeClr val="accent1"/>
            </a:effectRef>
            <a:fontRef idx="minor">
              <a:schemeClr val="lt1"/>
            </a:fontRef>
          </p:style>
          <p:txBody>
            <a:bodyPr vert="horz" rtlCol="0" anchor="ctr">
              <a:noAutofit/>
            </a:bodyPr>
            <a:lstStyle/>
            <a:p>
              <a:pPr algn="ctr"/>
              <a:r>
                <a:rPr lang="en-US" sz="1050" b="1" dirty="0" smtClean="0">
                  <a:solidFill>
                    <a:schemeClr val="tx1"/>
                  </a:solidFill>
                </a:rPr>
                <a:t>CASE MANAGEMENT</a:t>
              </a:r>
              <a:endParaRPr lang="en-US" sz="1050" b="1" dirty="0">
                <a:solidFill>
                  <a:schemeClr val="tx1"/>
                </a:solidFill>
              </a:endParaRPr>
            </a:p>
          </p:txBody>
        </p:sp>
      </p:grpSp>
      <p:pic>
        <p:nvPicPr>
          <p:cNvPr id="1042" name="Picture 18" descr="C:\Users\Pete Denholm\AppData\Local\Microsoft\Windows\Temporary Internet Files\Content.IE5\KIQ8WFQQ\MC900433865[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4315" y="3403358"/>
            <a:ext cx="407473" cy="407473"/>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Pete Denholm\Downloads\efax_logo.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7232" y="4362023"/>
            <a:ext cx="468142" cy="304292"/>
          </a:xfrm>
          <a:prstGeom prst="rect">
            <a:avLst/>
          </a:prstGeom>
          <a:noFill/>
          <a:extLst>
            <a:ext uri="{909E8E84-426E-40DD-AFC4-6F175D3DCCD1}">
              <a14:hiddenFill xmlns:a14="http://schemas.microsoft.com/office/drawing/2010/main">
                <a:solidFill>
                  <a:srgbClr val="FFFFFF"/>
                </a:solidFill>
              </a14:hiddenFill>
            </a:ext>
          </a:extLst>
        </p:spPr>
      </p:pic>
      <p:sp>
        <p:nvSpPr>
          <p:cNvPr id="148" name="TextBox 147"/>
          <p:cNvSpPr txBox="1"/>
          <p:nvPr/>
        </p:nvSpPr>
        <p:spPr>
          <a:xfrm>
            <a:off x="133349" y="1247951"/>
            <a:ext cx="1069525" cy="369332"/>
          </a:xfrm>
          <a:prstGeom prst="rect">
            <a:avLst/>
          </a:prstGeom>
          <a:noFill/>
        </p:spPr>
        <p:txBody>
          <a:bodyPr wrap="none" rtlCol="0">
            <a:spAutoFit/>
          </a:bodyPr>
          <a:lstStyle/>
          <a:p>
            <a:pPr algn="ctr"/>
            <a:r>
              <a:rPr lang="en-US" sz="900" b="1" u="sng" dirty="0" smtClean="0"/>
              <a:t>Human Created </a:t>
            </a:r>
          </a:p>
          <a:p>
            <a:pPr algn="ctr"/>
            <a:r>
              <a:rPr lang="en-US" sz="900" b="1" u="sng" dirty="0" smtClean="0"/>
              <a:t>Information</a:t>
            </a:r>
            <a:endParaRPr lang="en-US" sz="900" b="1" u="sng" dirty="0"/>
          </a:p>
        </p:txBody>
      </p:sp>
      <p:sp>
        <p:nvSpPr>
          <p:cNvPr id="151" name="Right Arrow 150"/>
          <p:cNvSpPr/>
          <p:nvPr/>
        </p:nvSpPr>
        <p:spPr>
          <a:xfrm rot="19706278">
            <a:off x="2120945" y="4836475"/>
            <a:ext cx="1084078" cy="673082"/>
          </a:xfrm>
          <a:prstGeom prst="rightArrow">
            <a:avLst>
              <a:gd name="adj1" fmla="val 47613"/>
              <a:gd name="adj2" fmla="val 54243"/>
            </a:avLst>
          </a:prstGeom>
        </p:spPr>
        <p:style>
          <a:lnRef idx="1">
            <a:schemeClr val="dk1"/>
          </a:lnRef>
          <a:fillRef idx="2">
            <a:schemeClr val="dk1"/>
          </a:fillRef>
          <a:effectRef idx="1">
            <a:schemeClr val="dk1"/>
          </a:effectRef>
          <a:fontRef idx="minor">
            <a:schemeClr val="dk1"/>
          </a:fontRef>
        </p:style>
        <p:txBody>
          <a:bodyPr lIns="45720" rIns="0" rtlCol="0" anchor="ctr"/>
          <a:lstStyle/>
          <a:p>
            <a:pPr algn="ctr"/>
            <a:r>
              <a:rPr lang="en-US" sz="1050" b="1" dirty="0" smtClean="0">
                <a:solidFill>
                  <a:schemeClr val="tx1"/>
                </a:solidFill>
              </a:rPr>
              <a:t>API or</a:t>
            </a:r>
          </a:p>
          <a:p>
            <a:pPr algn="ctr"/>
            <a:r>
              <a:rPr lang="en-US" sz="1050" b="1" dirty="0" smtClean="0">
                <a:solidFill>
                  <a:schemeClr val="tx1"/>
                </a:solidFill>
              </a:rPr>
              <a:t>MIGRATION</a:t>
            </a:r>
            <a:endParaRPr lang="en-US" sz="1050" b="1" dirty="0">
              <a:solidFill>
                <a:schemeClr val="tx1"/>
              </a:solidFill>
            </a:endParaRPr>
          </a:p>
        </p:txBody>
      </p:sp>
      <p:pic>
        <p:nvPicPr>
          <p:cNvPr id="1045" name="Picture 21" descr="C:\Users\Pete Denholm\Downloads\images (4).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20141" y="4474737"/>
            <a:ext cx="822679" cy="77994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Pete Denholm\Downloads\images (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43201" y="2663148"/>
            <a:ext cx="1136777" cy="585106"/>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Pete Denholm\Downloads\images (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08159" y="5191788"/>
            <a:ext cx="861585" cy="861585"/>
          </a:xfrm>
          <a:prstGeom prst="rect">
            <a:avLst/>
          </a:prstGeom>
          <a:noFill/>
          <a:extLst>
            <a:ext uri="{909E8E84-426E-40DD-AFC4-6F175D3DCCD1}">
              <a14:hiddenFill xmlns:a14="http://schemas.microsoft.com/office/drawing/2010/main">
                <a:solidFill>
                  <a:srgbClr val="FFFFFF"/>
                </a:solidFill>
              </a14:hiddenFill>
            </a:ext>
          </a:extLst>
        </p:spPr>
      </p:pic>
      <p:grpSp>
        <p:nvGrpSpPr>
          <p:cNvPr id="114" name="Group 113"/>
          <p:cNvGrpSpPr/>
          <p:nvPr/>
        </p:nvGrpSpPr>
        <p:grpSpPr>
          <a:xfrm>
            <a:off x="5588506" y="2304817"/>
            <a:ext cx="1309627" cy="2230242"/>
            <a:chOff x="5557867" y="2216774"/>
            <a:chExt cx="1309627" cy="2230242"/>
          </a:xfrm>
        </p:grpSpPr>
        <p:sp>
          <p:nvSpPr>
            <p:cNvPr id="7" name="Rounded Rectangle 6"/>
            <p:cNvSpPr/>
            <p:nvPr/>
          </p:nvSpPr>
          <p:spPr>
            <a:xfrm>
              <a:off x="5557867" y="2216774"/>
              <a:ext cx="1309627" cy="2230242"/>
            </a:xfrm>
            <a:prstGeom prst="roundRect">
              <a:avLst/>
            </a:prstGeom>
            <a:solidFill>
              <a:schemeClr val="bg2">
                <a:lumMod val="75000"/>
                <a:alpha val="43000"/>
              </a:schemeClr>
            </a:solidFill>
          </p:spPr>
          <p:style>
            <a:lnRef idx="0">
              <a:schemeClr val="accent1"/>
            </a:lnRef>
            <a:fillRef idx="3">
              <a:schemeClr val="accent1"/>
            </a:fillRef>
            <a:effectRef idx="3">
              <a:schemeClr val="accent1"/>
            </a:effectRef>
            <a:fontRef idx="minor">
              <a:schemeClr val="lt1"/>
            </a:fontRef>
          </p:style>
          <p:txBody>
            <a:bodyPr rtlCol="0" anchor="t">
              <a:normAutofit/>
            </a:bodyPr>
            <a:lstStyle/>
            <a:p>
              <a:pPr algn="ctr"/>
              <a:r>
                <a:rPr lang="en-US" sz="1200" b="1" dirty="0">
                  <a:solidFill>
                    <a:schemeClr val="tx1"/>
                  </a:solidFill>
                </a:rPr>
                <a:t>Enterprise Dashboard </a:t>
              </a:r>
              <a:r>
                <a:rPr lang="en-US" sz="1200" b="1" dirty="0" smtClean="0">
                  <a:solidFill>
                    <a:schemeClr val="tx1"/>
                  </a:solidFill>
                </a:rPr>
                <a:t>System (EDS)</a:t>
              </a:r>
              <a:endParaRPr lang="en-US" sz="1200" b="1" dirty="0">
                <a:solidFill>
                  <a:schemeClr val="tx1"/>
                </a:solidFill>
              </a:endParaRPr>
            </a:p>
          </p:txBody>
        </p:sp>
        <p:pic>
          <p:nvPicPr>
            <p:cNvPr id="1048" name="Picture 24" descr="C:\Users\Pete Denholm\Downloads\images (5).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03430" y="2928986"/>
              <a:ext cx="1018503" cy="671621"/>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Pete Denholm\Downloads\images (6).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90720" y="3701981"/>
              <a:ext cx="1043921" cy="612814"/>
            </a:xfrm>
            <a:prstGeom prst="rect">
              <a:avLst/>
            </a:prstGeom>
            <a:noFill/>
            <a:extLst>
              <a:ext uri="{909E8E84-426E-40DD-AFC4-6F175D3DCCD1}">
                <a14:hiddenFill xmlns:a14="http://schemas.microsoft.com/office/drawing/2010/main">
                  <a:solidFill>
                    <a:srgbClr val="FFFFFF"/>
                  </a:solidFill>
                </a14:hiddenFill>
              </a:ext>
            </a:extLst>
          </p:spPr>
        </p:pic>
      </p:grpSp>
      <p:sp>
        <p:nvSpPr>
          <p:cNvPr id="161" name="TextBox 160"/>
          <p:cNvSpPr txBox="1"/>
          <p:nvPr/>
        </p:nvSpPr>
        <p:spPr>
          <a:xfrm>
            <a:off x="7655846" y="4357981"/>
            <a:ext cx="1351268" cy="253916"/>
          </a:xfrm>
          <a:prstGeom prst="rect">
            <a:avLst/>
          </a:prstGeom>
          <a:noFill/>
        </p:spPr>
        <p:txBody>
          <a:bodyPr wrap="square" rtlCol="0">
            <a:spAutoFit/>
          </a:bodyPr>
          <a:lstStyle/>
          <a:p>
            <a:pPr algn="ctr"/>
            <a:r>
              <a:rPr lang="en-US" sz="1050" b="1" dirty="0" smtClean="0"/>
              <a:t>Litigation</a:t>
            </a:r>
            <a:endParaRPr lang="en-US" sz="1050" b="1" dirty="0"/>
          </a:p>
        </p:txBody>
      </p:sp>
      <p:grpSp>
        <p:nvGrpSpPr>
          <p:cNvPr id="10" name="Group 9"/>
          <p:cNvGrpSpPr/>
          <p:nvPr/>
        </p:nvGrpSpPr>
        <p:grpSpPr>
          <a:xfrm>
            <a:off x="7959466" y="1383400"/>
            <a:ext cx="694728" cy="1083221"/>
            <a:chOff x="8009161" y="1154803"/>
            <a:chExt cx="694728" cy="1083221"/>
          </a:xfrm>
        </p:grpSpPr>
        <p:pic>
          <p:nvPicPr>
            <p:cNvPr id="165" name="Picture 2" descr="http://www.belvoirmwr.com/Images/Site/Features/Employees/employeesIcon200.jpg"/>
            <p:cNvPicPr>
              <a:picLocks noChangeAspect="1" noChangeArrowheads="1"/>
            </p:cNvPicPr>
            <p:nvPr/>
          </p:nvPicPr>
          <p:blipFill>
            <a:blip r:embed="rId21"/>
            <a:srcRect/>
            <a:stretch>
              <a:fillRect/>
            </a:stretch>
          </p:blipFill>
          <p:spPr bwMode="auto">
            <a:xfrm>
              <a:off x="8061138" y="1154803"/>
              <a:ext cx="555625" cy="555625"/>
            </a:xfrm>
            <a:prstGeom prst="rect">
              <a:avLst/>
            </a:prstGeom>
            <a:noFill/>
          </p:spPr>
        </p:pic>
        <p:pic>
          <p:nvPicPr>
            <p:cNvPr id="166" name="Picture 4" descr="http://www.iconshock.com/img/software-icons-realvista-mobile.jpg"/>
            <p:cNvPicPr>
              <a:picLocks noChangeAspect="1" noChangeArrowheads="1"/>
            </p:cNvPicPr>
            <p:nvPr/>
          </p:nvPicPr>
          <p:blipFill>
            <a:blip r:embed="rId22"/>
            <a:srcRect/>
            <a:stretch>
              <a:fillRect/>
            </a:stretch>
          </p:blipFill>
          <p:spPr bwMode="auto">
            <a:xfrm>
              <a:off x="8009161" y="1758662"/>
              <a:ext cx="694728" cy="479362"/>
            </a:xfrm>
            <a:prstGeom prst="rect">
              <a:avLst/>
            </a:prstGeom>
            <a:noFill/>
          </p:spPr>
        </p:pic>
      </p:grpSp>
      <p:cxnSp>
        <p:nvCxnSpPr>
          <p:cNvPr id="9" name="Straight Connector 8"/>
          <p:cNvCxnSpPr/>
          <p:nvPr/>
        </p:nvCxnSpPr>
        <p:spPr>
          <a:xfrm>
            <a:off x="7655846" y="2663148"/>
            <a:ext cx="0" cy="327714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2684" y="3869896"/>
            <a:ext cx="4445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9" name="Group 58"/>
          <p:cNvGrpSpPr/>
          <p:nvPr/>
        </p:nvGrpSpPr>
        <p:grpSpPr>
          <a:xfrm>
            <a:off x="228885" y="4658126"/>
            <a:ext cx="1834506" cy="1426471"/>
            <a:chOff x="228885" y="4658126"/>
            <a:chExt cx="1834506" cy="1426471"/>
          </a:xfrm>
        </p:grpSpPr>
        <p:sp>
          <p:nvSpPr>
            <p:cNvPr id="60" name="Flowchart: Magnetic Disk 59"/>
            <p:cNvSpPr/>
            <p:nvPr/>
          </p:nvSpPr>
          <p:spPr>
            <a:xfrm>
              <a:off x="1186370" y="5515891"/>
              <a:ext cx="877021" cy="568706"/>
            </a:xfrm>
            <a:prstGeom prst="flowChartMagneticDisk">
              <a:avLst/>
            </a:prstGeom>
            <a:solidFill>
              <a:schemeClr val="bg2">
                <a:lumMod val="50000"/>
              </a:schemeClr>
            </a:solidFill>
            <a:ln w="3175">
              <a:solidFill>
                <a:schemeClr val="tx1"/>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sz="900" b="1" dirty="0" smtClean="0">
                  <a:solidFill>
                    <a:schemeClr val="bg1"/>
                  </a:solidFill>
                </a:rPr>
                <a:t>Financial</a:t>
              </a:r>
              <a:endParaRPr lang="en-US" sz="900" b="1" dirty="0">
                <a:solidFill>
                  <a:schemeClr val="bg1"/>
                </a:solidFill>
              </a:endParaRPr>
            </a:p>
          </p:txBody>
        </p:sp>
        <p:sp>
          <p:nvSpPr>
            <p:cNvPr id="61" name="Flowchart: Magnetic Disk 60"/>
            <p:cNvSpPr/>
            <p:nvPr/>
          </p:nvSpPr>
          <p:spPr>
            <a:xfrm>
              <a:off x="237511" y="4908076"/>
              <a:ext cx="877021" cy="568706"/>
            </a:xfrm>
            <a:prstGeom prst="flowChartMagneticDisk">
              <a:avLst/>
            </a:prstGeom>
            <a:solidFill>
              <a:schemeClr val="bg2">
                <a:lumMod val="50000"/>
              </a:schemeClr>
            </a:solidFill>
            <a:ln w="3175">
              <a:solidFill>
                <a:schemeClr val="tx1"/>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sz="900" b="1" dirty="0" smtClean="0">
                  <a:solidFill>
                    <a:schemeClr val="bg1"/>
                  </a:solidFill>
                </a:rPr>
                <a:t>XML</a:t>
              </a:r>
              <a:endParaRPr lang="en-US" sz="900" b="1" dirty="0">
                <a:solidFill>
                  <a:schemeClr val="bg1"/>
                </a:solidFill>
              </a:endParaRPr>
            </a:p>
          </p:txBody>
        </p:sp>
        <p:sp>
          <p:nvSpPr>
            <p:cNvPr id="62" name="Flowchart: Magnetic Disk 61"/>
            <p:cNvSpPr/>
            <p:nvPr/>
          </p:nvSpPr>
          <p:spPr>
            <a:xfrm>
              <a:off x="228885" y="5515891"/>
              <a:ext cx="877021" cy="568706"/>
            </a:xfrm>
            <a:prstGeom prst="flowChartMagneticDisk">
              <a:avLst/>
            </a:prstGeom>
            <a:solidFill>
              <a:schemeClr val="bg2">
                <a:lumMod val="50000"/>
              </a:schemeClr>
            </a:solidFill>
            <a:ln w="3175">
              <a:solidFill>
                <a:schemeClr val="tx1"/>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sz="900" b="1" dirty="0" smtClean="0">
                  <a:solidFill>
                    <a:schemeClr val="bg1"/>
                  </a:solidFill>
                </a:rPr>
                <a:t>ERP</a:t>
              </a:r>
            </a:p>
            <a:p>
              <a:pPr algn="ctr"/>
              <a:r>
                <a:rPr lang="en-US" sz="900" b="1" dirty="0" smtClean="0">
                  <a:solidFill>
                    <a:schemeClr val="bg1"/>
                  </a:solidFill>
                </a:rPr>
                <a:t>Systems</a:t>
              </a:r>
              <a:endParaRPr lang="en-US" sz="900" b="1" dirty="0">
                <a:solidFill>
                  <a:schemeClr val="bg1"/>
                </a:solidFill>
              </a:endParaRPr>
            </a:p>
          </p:txBody>
        </p:sp>
        <p:sp>
          <p:nvSpPr>
            <p:cNvPr id="63" name="TextBox 62"/>
            <p:cNvSpPr txBox="1"/>
            <p:nvPr/>
          </p:nvSpPr>
          <p:spPr>
            <a:xfrm>
              <a:off x="275407" y="4658126"/>
              <a:ext cx="1749567" cy="230832"/>
            </a:xfrm>
            <a:prstGeom prst="rect">
              <a:avLst/>
            </a:prstGeom>
            <a:noFill/>
          </p:spPr>
          <p:txBody>
            <a:bodyPr wrap="square" rtlCol="0">
              <a:spAutoFit/>
            </a:bodyPr>
            <a:lstStyle/>
            <a:p>
              <a:pPr algn="ctr"/>
              <a:r>
                <a:rPr lang="en-US" sz="900" b="1" u="sng" dirty="0" smtClean="0"/>
                <a:t>System Information</a:t>
              </a:r>
              <a:endParaRPr lang="en-US" sz="900" b="1" u="sng" dirty="0"/>
            </a:p>
          </p:txBody>
        </p:sp>
        <p:sp>
          <p:nvSpPr>
            <p:cNvPr id="64" name="Flowchart: Magnetic Disk 63"/>
            <p:cNvSpPr/>
            <p:nvPr/>
          </p:nvSpPr>
          <p:spPr>
            <a:xfrm>
              <a:off x="1175249" y="4908076"/>
              <a:ext cx="877021" cy="568706"/>
            </a:xfrm>
            <a:prstGeom prst="flowChartMagneticDisk">
              <a:avLst/>
            </a:prstGeom>
            <a:solidFill>
              <a:schemeClr val="bg2">
                <a:lumMod val="50000"/>
              </a:schemeClr>
            </a:solidFill>
            <a:ln w="3175">
              <a:solidFill>
                <a:schemeClr val="tx1"/>
              </a:solidFill>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en-US" sz="900" b="1" dirty="0" smtClean="0">
                  <a:solidFill>
                    <a:schemeClr val="bg1"/>
                  </a:solidFill>
                </a:rPr>
                <a:t>Legacy Document</a:t>
              </a:r>
            </a:p>
            <a:p>
              <a:pPr algn="ctr"/>
              <a:r>
                <a:rPr lang="en-US" sz="900" b="1" dirty="0" smtClean="0">
                  <a:solidFill>
                    <a:schemeClr val="bg1"/>
                  </a:solidFill>
                </a:rPr>
                <a:t>Systems</a:t>
              </a:r>
              <a:endParaRPr lang="en-US" sz="900" b="1" dirty="0">
                <a:solidFill>
                  <a:schemeClr val="bg1"/>
                </a:solidFill>
              </a:endParaRPr>
            </a:p>
          </p:txBody>
        </p:sp>
      </p:grpSp>
    </p:spTree>
    <p:extLst>
      <p:ext uri="{BB962C8B-B14F-4D97-AF65-F5344CB8AC3E}">
        <p14:creationId xmlns:p14="http://schemas.microsoft.com/office/powerpoint/2010/main" val="3669816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60000"/>
            <a:lumOff val="40000"/>
          </a:schemeClr>
        </a:solidFill>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398179EB8C6B4997AC9B719AE34936" ma:contentTypeVersion="0" ma:contentTypeDescription="Create a new document." ma:contentTypeScope="" ma:versionID="84777b74e67733706a272646b523dc79">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8C8A92-0B1B-429C-B1FB-7B8235290781}">
  <ds:schemaRefs>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4FB744D1-9161-4F8D-AB6B-B3EEF7A418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A732C77-BACE-4B1F-B3FE-1ACA38113E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11259</TotalTime>
  <Words>3127</Words>
  <Application>Microsoft Office PowerPoint</Application>
  <PresentationFormat>On-screen Show (4:3)</PresentationFormat>
  <Paragraphs>609</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eMail Enterprise Records and Document Management System (eERDMS) Program Overview</vt:lpstr>
      <vt:lpstr>Agenda</vt:lpstr>
      <vt:lpstr>The U.S. Department of the Interior protects America’s natural resources and heritage, honors our cultures and tribal communities, and supplies the energy to power our future.</vt:lpstr>
      <vt:lpstr>We have a structured IT Transformation program</vt:lpstr>
      <vt:lpstr>Centralizing information governance is logical</vt:lpstr>
      <vt:lpstr>Agenda</vt:lpstr>
      <vt:lpstr>Our well-defined vision guides the program</vt:lpstr>
      <vt:lpstr>Our approach to realize our vision</vt:lpstr>
      <vt:lpstr>We created a cloud environment</vt:lpstr>
      <vt:lpstr>IQBG cloud facility</vt:lpstr>
      <vt:lpstr>Multi-layered security</vt:lpstr>
      <vt:lpstr>Our lifecycle management in eERDMS</vt:lpstr>
      <vt:lpstr>eERDMS status</vt:lpstr>
      <vt:lpstr>Agenda</vt:lpstr>
      <vt:lpstr>We use three classification strategies</vt:lpstr>
      <vt:lpstr>Auto-classification starts with a consolidated schedule</vt:lpstr>
      <vt:lpstr>Our consolidated schedule is organized in 4 big buckets</vt:lpstr>
      <vt:lpstr>How does our auto-classification work?</vt:lpstr>
      <vt:lpstr>We collect exemplars to build an OTAC model</vt:lpstr>
      <vt:lpstr>Auto-classification and event-driven retention </vt:lpstr>
      <vt:lpstr>Documents are “tagged” with holds</vt:lpstr>
      <vt:lpstr>Demonstration</vt:lpstr>
      <vt:lpstr>Agenda</vt:lpstr>
      <vt:lpstr>New/System migration planning has just begun</vt:lpstr>
      <vt:lpstr>Agenda</vt:lpstr>
      <vt:lpstr>Yesterday’s forms environment</vt:lpstr>
      <vt:lpstr>What does eForms do for forms management? </vt:lpstr>
      <vt:lpstr>eForms format capabilities</vt:lpstr>
      <vt:lpstr>eForms default reporting capabilities</vt:lpstr>
      <vt:lpstr>Agenda</vt:lpstr>
      <vt:lpstr>No system is without its challenges</vt:lpstr>
      <vt:lpstr>Lessons learned so far</vt:lpstr>
      <vt:lpstr>We are in constant motion…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IT_Transformation_PPT_Template</dc:title>
  <dc:creator>Donn Escario</dc:creator>
  <cp:lastModifiedBy>Carol Brock</cp:lastModifiedBy>
  <cp:revision>595</cp:revision>
  <dcterms:created xsi:type="dcterms:W3CDTF">2012-07-12T17:45:04Z</dcterms:created>
  <dcterms:modified xsi:type="dcterms:W3CDTF">2013-12-03T19:05:56Z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0x01010078398179EB8C6B4997AC9B719AE34936</vt:lpwstr>
  </property>
</Properties>
</file>